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0" r:id="rId3"/>
    <p:sldId id="291" r:id="rId4"/>
    <p:sldId id="258" r:id="rId5"/>
    <p:sldId id="275" r:id="rId6"/>
    <p:sldId id="276" r:id="rId7"/>
    <p:sldId id="286" r:id="rId8"/>
    <p:sldId id="287" r:id="rId9"/>
    <p:sldId id="288" r:id="rId10"/>
    <p:sldId id="289" r:id="rId11"/>
    <p:sldId id="262" r:id="rId12"/>
    <p:sldId id="274" r:id="rId13"/>
    <p:sldId id="263" r:id="rId14"/>
    <p:sldId id="265" r:id="rId15"/>
    <p:sldId id="266" r:id="rId16"/>
    <p:sldId id="267" r:id="rId17"/>
    <p:sldId id="268" r:id="rId18"/>
    <p:sldId id="292" r:id="rId19"/>
    <p:sldId id="261" r:id="rId20"/>
    <p:sldId id="284" r:id="rId21"/>
    <p:sldId id="285"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E3DF1-0ED0-06B4-61B8-B224BCE1ED4D}" v="1062" dt="2021-05-03T02:29:07.458"/>
    <p1510:client id="{09719BB9-0701-4E28-B1CB-6863C2BB4ED9}" v="1" dt="2021-05-04T08:06:59.638"/>
    <p1510:client id="{24EE84AA-B22A-490D-BCA4-05CFA41502E2}" v="431" dt="2021-05-04T09:36:16.774"/>
    <p1510:client id="{2B66416A-1FA0-CA4E-83DA-B51A4A2F69CC}" v="1969" dt="2021-05-03T14:47:56.943"/>
    <p1510:client id="{39276A21-CFA3-4594-B9FA-DB38B502F4AC}" v="1032" dt="2021-05-03T16:59:31.064"/>
    <p1510:client id="{394166B6-4D9D-4424-96DD-02375CF38478}" v="2574" dt="2021-05-03T12:27:26.016"/>
    <p1510:client id="{429CE796-86D4-42C2-A513-3C917ABE07DF}" v="8" dt="2021-05-03T03:53:29.250"/>
    <p1510:client id="{5DD5D6C5-B6C7-4999-7642-2CD32A17437F}" v="1" dt="2021-05-03T18:31:28.618"/>
    <p1510:client id="{6131D39C-6E27-4F5A-8435-6C47D7F2841D}" v="1235" vWet="1236" dt="2021-05-02T18:31:20.955"/>
    <p1510:client id="{94FA5D18-6FE1-486C-876C-DCF6CCBB2C22}" v="14" dt="2021-05-03T00:59:26.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03T17:00:34.471"/>
    </inkml:context>
    <inkml:brush xml:id="br0">
      <inkml:brushProperty name="width" value="0.1" units="cm"/>
      <inkml:brushProperty name="height" value="0.1" units="cm"/>
      <inkml:brushProperty name="color" value="#E71224"/>
    </inkml:brush>
  </inkml:definitions>
  <inkml:trace contextRef="#ctx0" brushRef="#br0">8642 2831 5119 0 0,'-18'0'2560'0'0,"-7"9"-2944"0"0,11 4 2560 0 0,7 7-2816 0 0,15 11 0 0 0,5 9-1664 0 0,1 7 0 0 0,-2-5-1279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84E1E-B781-C946-9FDB-A6CF7112B7F2}"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8174F-3C26-E44B-85E5-51F02C4B2944}" type="slidenum">
              <a:rPr lang="en-US" smtClean="0"/>
              <a:t>‹#›</a:t>
            </a:fld>
            <a:endParaRPr lang="en-US"/>
          </a:p>
        </p:txBody>
      </p:sp>
    </p:spTree>
    <p:extLst>
      <p:ext uri="{BB962C8B-B14F-4D97-AF65-F5344CB8AC3E}">
        <p14:creationId xmlns:p14="http://schemas.microsoft.com/office/powerpoint/2010/main" val="155635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18174F-3C26-E44B-85E5-51F02C4B2944}" type="slidenum">
              <a:rPr lang="en-US" smtClean="0"/>
              <a:t>15</a:t>
            </a:fld>
            <a:endParaRPr lang="en-US"/>
          </a:p>
        </p:txBody>
      </p:sp>
    </p:spTree>
    <p:extLst>
      <p:ext uri="{BB962C8B-B14F-4D97-AF65-F5344CB8AC3E}">
        <p14:creationId xmlns:p14="http://schemas.microsoft.com/office/powerpoint/2010/main" val="31093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44AE-5743-405F-9A14-A5E7EA9F1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47FD9ED-8AF3-4E11-9837-2F4099225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329F4A3-03C6-497E-834B-DC45C54EA1F4}"/>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2A54B751-71D7-4D96-B515-FAA07F4C28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72E4D1-4160-4B34-941D-D80481DC11A3}"/>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71420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BBE9-C117-43F2-8C0A-1B3C680A13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B6501-ADD8-4C18-9E4B-56CBCEC95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C44013-E103-4A53-860D-DBFC07AECDE3}"/>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C3F5EBAD-BE73-4E62-855C-3D0F9A9F6D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0A19B2-3784-4F8A-A1F2-378C5E807D5A}"/>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4640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3B575-F0A0-4A5D-97E3-4F611870F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E3B61F-582E-427B-92C8-EC7705DFD8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F41CC5-7486-4526-81A0-D504DF19E2CD}"/>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529561BF-9409-4F18-9312-1CB91186EC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124310-AACF-423B-B643-505E651BF969}"/>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28353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C0B0-CF7D-4360-B129-6826030506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16138B-36DE-4A1D-9372-17B92A8339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127B3F-2C57-4474-A1F3-270F85088ABC}"/>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CF751789-79FB-456B-8305-D22C3E3FE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80444E-2BDF-4513-BF66-4A91C27FCF58}"/>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26192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8049-5197-4F54-B304-B5A33FD13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351472-3997-427C-A249-AB765B37B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307314-4FD0-496C-9846-3AC1AE8E3B2F}"/>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24059A9F-A086-4029-9B37-E65FA3FA53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3EF4C3-8C0F-427F-B29E-72C85652B68A}"/>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32234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9805-CB14-4365-86A2-BB6BB0E4073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8A95416-7901-4A19-AFD9-23879CC122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5F7CD3-39EE-4A8A-BB69-1529F8AFB5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F151AC-CEC3-4B18-A8CE-D80FF1EFE129}"/>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F3ADCFC8-BAF0-4B38-AF88-AFA05E5D92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CD2234-6521-40F5-9E32-42849F9E3DB9}"/>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157823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58AC-7130-4415-970B-1536DB41EC5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0B2422-3BAA-418E-894D-63E60A181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127671-5A47-476D-8FCE-0DF9534124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8650DD-F522-4266-A6AB-38555FD46B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8DABA-F355-41B1-B920-9D6F0F5B88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069106A-7504-43DA-964A-002D2A194F73}"/>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8" name="Footer Placeholder 7">
            <a:extLst>
              <a:ext uri="{FF2B5EF4-FFF2-40B4-BE49-F238E27FC236}">
                <a16:creationId xmlns:a16="http://schemas.microsoft.com/office/drawing/2014/main" id="{2183896D-E793-48C0-8E4C-A3D3500BBB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A0ADB1-5D97-4034-BD84-E282A2B2B7F1}"/>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4188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F777-2FEB-43BF-A035-707A8CF7F34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B71DA-D546-4DBE-A622-F26380A2061D}"/>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4" name="Footer Placeholder 3">
            <a:extLst>
              <a:ext uri="{FF2B5EF4-FFF2-40B4-BE49-F238E27FC236}">
                <a16:creationId xmlns:a16="http://schemas.microsoft.com/office/drawing/2014/main" id="{8787D365-7447-4FA0-9778-B8C1831DD4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2A9C7BD-3731-4D58-9E03-20363C9DA7A1}"/>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03833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4E0F9-1765-45F5-9025-B98F00C43212}"/>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3" name="Footer Placeholder 2">
            <a:extLst>
              <a:ext uri="{FF2B5EF4-FFF2-40B4-BE49-F238E27FC236}">
                <a16:creationId xmlns:a16="http://schemas.microsoft.com/office/drawing/2014/main" id="{E40E9101-4D55-4408-B801-AD46327897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D7DC4DB-4513-47A4-AD03-99DDD084D81F}"/>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12473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4A90-C67A-406E-8A3F-930436409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D999E9-4DF9-4838-9ED1-C570343A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3E785CE-8263-403F-B935-997176D1C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201A1-D216-4E94-A95E-02BDC8951B64}"/>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BE586957-C282-4ABC-9367-D0CD340B21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D38792-44E6-4D9B-BFE6-31AC1BDD7D43}"/>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18205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4B7D-43B2-4BF7-83E7-EBD10F539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6F47CC-10F0-4C4A-8C40-26E258F70E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E35520A-5FB5-4322-A908-6027BBBEC6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0293C-D9FB-4E57-A8AA-2570AD047B75}"/>
              </a:ext>
            </a:extLst>
          </p:cNvPr>
          <p:cNvSpPr>
            <a:spLocks noGrp="1"/>
          </p:cNvSpPr>
          <p:nvPr>
            <p:ph type="dt" sz="half" idx="10"/>
          </p:nvPr>
        </p:nvSpPr>
        <p:spPr/>
        <p:txBody>
          <a:bodyPr/>
          <a:lstStyle/>
          <a:p>
            <a:fld id="{A40F948A-7DB1-4B8D-B441-1CFF743CF5D8}" type="datetimeFigureOut">
              <a:rPr lang="en-GB" smtClean="0"/>
              <a:t>04/05/2021</a:t>
            </a:fld>
            <a:endParaRPr lang="en-GB"/>
          </a:p>
        </p:txBody>
      </p:sp>
      <p:sp>
        <p:nvSpPr>
          <p:cNvPr id="6" name="Footer Placeholder 5">
            <a:extLst>
              <a:ext uri="{FF2B5EF4-FFF2-40B4-BE49-F238E27FC236}">
                <a16:creationId xmlns:a16="http://schemas.microsoft.com/office/drawing/2014/main" id="{F723E311-1D43-49A3-9C70-CC3B681C86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ED5BA2-7ED9-451C-843F-736F9E4ECB05}"/>
              </a:ext>
            </a:extLst>
          </p:cNvPr>
          <p:cNvSpPr>
            <a:spLocks noGrp="1"/>
          </p:cNvSpPr>
          <p:nvPr>
            <p:ph type="sldNum" sz="quarter" idx="12"/>
          </p:nvPr>
        </p:nvSpPr>
        <p:spPr/>
        <p:txBody>
          <a:bodyPr/>
          <a:lstStyle/>
          <a:p>
            <a:fld id="{0B2CC017-600C-462C-8776-35732EE86481}" type="slidenum">
              <a:rPr lang="en-GB" smtClean="0"/>
              <a:t>‹#›</a:t>
            </a:fld>
            <a:endParaRPr lang="en-GB"/>
          </a:p>
        </p:txBody>
      </p:sp>
    </p:spTree>
    <p:extLst>
      <p:ext uri="{BB962C8B-B14F-4D97-AF65-F5344CB8AC3E}">
        <p14:creationId xmlns:p14="http://schemas.microsoft.com/office/powerpoint/2010/main" val="237628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01FE1B-3F4C-4974-B38D-5E3BF5BF85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CF1045-054A-4CC1-A764-26CED02D5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67A119-5F47-4968-8DC5-58EE1E239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F948A-7DB1-4B8D-B441-1CFF743CF5D8}" type="datetimeFigureOut">
              <a:rPr lang="en-GB" smtClean="0"/>
              <a:t>04/05/2021</a:t>
            </a:fld>
            <a:endParaRPr lang="en-GB"/>
          </a:p>
        </p:txBody>
      </p:sp>
      <p:sp>
        <p:nvSpPr>
          <p:cNvPr id="5" name="Footer Placeholder 4">
            <a:extLst>
              <a:ext uri="{FF2B5EF4-FFF2-40B4-BE49-F238E27FC236}">
                <a16:creationId xmlns:a16="http://schemas.microsoft.com/office/drawing/2014/main" id="{344CE56C-2C8B-4696-9766-1F9DB2E65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17EBB81-A889-487E-A43B-DBA09E71C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CC017-600C-462C-8776-35732EE86481}" type="slidenum">
              <a:rPr lang="en-GB" smtClean="0"/>
              <a:t>‹#›</a:t>
            </a:fld>
            <a:endParaRPr lang="en-GB"/>
          </a:p>
        </p:txBody>
      </p:sp>
    </p:spTree>
    <p:extLst>
      <p:ext uri="{BB962C8B-B14F-4D97-AF65-F5344CB8AC3E}">
        <p14:creationId xmlns:p14="http://schemas.microsoft.com/office/powerpoint/2010/main" val="124597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FE6EEB6-B8E8-4A1C-8005-46D8AB6FDD97}"/>
              </a:ext>
            </a:extLst>
          </p:cNvPr>
          <p:cNvSpPr>
            <a:spLocks noGrp="1"/>
          </p:cNvSpPr>
          <p:nvPr>
            <p:ph type="ctrTitle"/>
          </p:nvPr>
        </p:nvSpPr>
        <p:spPr>
          <a:xfrm>
            <a:off x="539414" y="1270007"/>
            <a:ext cx="5845097" cy="4317987"/>
          </a:xfrm>
        </p:spPr>
        <p:txBody>
          <a:bodyPr anchor="ctr">
            <a:normAutofit/>
          </a:bodyPr>
          <a:lstStyle/>
          <a:p>
            <a:pPr algn="r"/>
            <a:r>
              <a:rPr lang="en-GB" sz="7200">
                <a:solidFill>
                  <a:schemeClr val="bg1"/>
                </a:solidFill>
              </a:rPr>
              <a:t>Welcome to our presentation!</a:t>
            </a:r>
          </a:p>
        </p:txBody>
      </p:sp>
      <p:sp>
        <p:nvSpPr>
          <p:cNvPr id="3" name="Subtitle 2">
            <a:extLst>
              <a:ext uri="{FF2B5EF4-FFF2-40B4-BE49-F238E27FC236}">
                <a16:creationId xmlns:a16="http://schemas.microsoft.com/office/drawing/2014/main" id="{79A8AF83-09B4-444F-B8EA-52F13D566F6F}"/>
              </a:ext>
            </a:extLst>
          </p:cNvPr>
          <p:cNvSpPr>
            <a:spLocks noGrp="1"/>
          </p:cNvSpPr>
          <p:nvPr>
            <p:ph type="subTitle" idx="1"/>
          </p:nvPr>
        </p:nvSpPr>
        <p:spPr>
          <a:xfrm>
            <a:off x="7792278" y="2251873"/>
            <a:ext cx="3681454" cy="2354256"/>
          </a:xfrm>
        </p:spPr>
        <p:txBody>
          <a:bodyPr anchor="ctr">
            <a:normAutofit/>
          </a:bodyPr>
          <a:lstStyle/>
          <a:p>
            <a:pPr algn="l"/>
            <a:endParaRPr lang="en-GB"/>
          </a:p>
        </p:txBody>
      </p:sp>
    </p:spTree>
    <p:extLst>
      <p:ext uri="{BB962C8B-B14F-4D97-AF65-F5344CB8AC3E}">
        <p14:creationId xmlns:p14="http://schemas.microsoft.com/office/powerpoint/2010/main" val="174662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Process View of the Software</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532861"/>
            <a:ext cx="5716988" cy="58259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a:cs typeface="Calibri"/>
              </a:rPr>
              <a:t>Spring can run threads simultaneously and concurrently. Although there are a limited number of threads allowed to run, the database and security features do not cause the webapp to slow down and so concurrency is not an issue.</a:t>
            </a:r>
          </a:p>
          <a:p>
            <a:pPr marL="285750" indent="-228600">
              <a:lnSpc>
                <a:spcPct val="90000"/>
              </a:lnSpc>
              <a:spcAft>
                <a:spcPts val="600"/>
              </a:spcAft>
              <a:buFont typeface="Arial" panose="020B0604020202020204" pitchFamily="34" charset="0"/>
              <a:buChar char="•"/>
            </a:pPr>
            <a:r>
              <a:rPr lang="en-US">
                <a:cs typeface="Calibri"/>
              </a:rPr>
              <a:t>Throughput is not an issue, as there is a small amount of information currently in the database and there is a small amount of code. However, this brings us on to an issue:</a:t>
            </a:r>
          </a:p>
          <a:p>
            <a:pPr marL="285750" indent="-228600">
              <a:lnSpc>
                <a:spcPct val="90000"/>
              </a:lnSpc>
              <a:spcAft>
                <a:spcPts val="600"/>
              </a:spcAft>
              <a:buFont typeface="Arial" panose="020B0604020202020204" pitchFamily="34" charset="0"/>
              <a:buChar char="•"/>
            </a:pPr>
            <a:r>
              <a:rPr lang="en-US">
                <a:cs typeface="Calibri"/>
              </a:rPr>
              <a:t>Scalability could be an issue in the future depending on the number of users signing up and being added to the database. If more spices and recipes were added in the future, then not only would they have to be added to the database, but they would also have to be written into the code and HTML.</a:t>
            </a:r>
          </a:p>
          <a:p>
            <a:pPr marL="742950" lvl="1" indent="-228600">
              <a:lnSpc>
                <a:spcPct val="90000"/>
              </a:lnSpc>
              <a:spcAft>
                <a:spcPts val="600"/>
              </a:spcAft>
              <a:buFont typeface="Arial" panose="020B0604020202020204" pitchFamily="34" charset="0"/>
              <a:buChar char="•"/>
            </a:pPr>
            <a:r>
              <a:rPr lang="en-US">
                <a:cs typeface="Calibri"/>
              </a:rPr>
              <a:t>This could be easily avoided by using centralized JSPs to dynamically display the spices and recipes, so the data is all taken from the database rather than hardcoded.</a:t>
            </a:r>
            <a:endParaRPr lang="en-US" sz="2200">
              <a:cs typeface="Calibri"/>
            </a:endParaRPr>
          </a:p>
        </p:txBody>
      </p:sp>
    </p:spTree>
    <p:extLst>
      <p:ext uri="{BB962C8B-B14F-4D97-AF65-F5344CB8AC3E}">
        <p14:creationId xmlns:p14="http://schemas.microsoft.com/office/powerpoint/2010/main" val="218203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food, table, plate, bowl&#10;&#10;Description automatically generated">
            <a:extLst>
              <a:ext uri="{FF2B5EF4-FFF2-40B4-BE49-F238E27FC236}">
                <a16:creationId xmlns:a16="http://schemas.microsoft.com/office/drawing/2014/main" id="{52DC3125-A34C-6A4D-B2D7-85B4A233BD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43"/>
          <a:stretch/>
        </p:blipFill>
        <p:spPr>
          <a:xfrm>
            <a:off x="20" y="10"/>
            <a:ext cx="12191980" cy="6857990"/>
          </a:xfrm>
          <a:prstGeom prst="rect">
            <a:avLst/>
          </a:prstGeom>
        </p:spPr>
      </p:pic>
      <p:sp>
        <p:nvSpPr>
          <p:cNvPr id="106" name="Freeform: Shape 105">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6F6C5D2-68EB-4E89-8593-F0ECAC49D200}"/>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3700" b="1">
                <a:solidFill>
                  <a:schemeClr val="bg1"/>
                </a:solidFill>
              </a:rPr>
              <a:t>Demonstration of ordering spices from the website</a:t>
            </a:r>
          </a:p>
        </p:txBody>
      </p:sp>
    </p:spTree>
    <p:extLst>
      <p:ext uri="{BB962C8B-B14F-4D97-AF65-F5344CB8AC3E}">
        <p14:creationId xmlns:p14="http://schemas.microsoft.com/office/powerpoint/2010/main" val="385356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ADFAA-D620-9C46-AA18-EB66341D70E8}"/>
              </a:ext>
            </a:extLst>
          </p:cNvPr>
          <p:cNvSpPr>
            <a:spLocks noGrp="1"/>
          </p:cNvSpPr>
          <p:nvPr>
            <p:ph type="title"/>
          </p:nvPr>
        </p:nvSpPr>
        <p:spPr>
          <a:xfrm>
            <a:off x="556237" y="1780660"/>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1: </a:t>
            </a:r>
            <a:br>
              <a:rPr lang="en-US" sz="3000" kern="1200">
                <a:solidFill>
                  <a:schemeClr val="bg1"/>
                </a:solidFill>
                <a:latin typeface="+mj-lt"/>
                <a:ea typeface="+mj-ea"/>
                <a:cs typeface="+mj-cs"/>
              </a:rPr>
            </a:br>
            <a:r>
              <a:rPr lang="en-US" sz="3000" kern="1200">
                <a:solidFill>
                  <a:schemeClr val="bg1"/>
                </a:solidFill>
                <a:latin typeface="+mj-lt"/>
                <a:ea typeface="+mj-ea"/>
                <a:cs typeface="+mj-cs"/>
              </a:rPr>
              <a:t>Choose a desired spice</a:t>
            </a:r>
          </a:p>
        </p:txBody>
      </p:sp>
      <p:grpSp>
        <p:nvGrpSpPr>
          <p:cNvPr id="85" name="Group 8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1" name="Title 1">
            <a:extLst>
              <a:ext uri="{FF2B5EF4-FFF2-40B4-BE49-F238E27FC236}">
                <a16:creationId xmlns:a16="http://schemas.microsoft.com/office/drawing/2014/main" id="{243436F5-9197-ED41-8F46-3D9D4EC19C2A}"/>
              </a:ext>
            </a:extLst>
          </p:cNvPr>
          <p:cNvSpPr txBox="1">
            <a:spLocks/>
          </p:cNvSpPr>
          <p:nvPr/>
        </p:nvSpPr>
        <p:spPr>
          <a:xfrm>
            <a:off x="556238" y="3857858"/>
            <a:ext cx="3582072" cy="14634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solidFill>
                  <a:schemeClr val="bg1"/>
                </a:solidFill>
                <a:latin typeface="+mn-lt"/>
                <a:ea typeface="+mn-ea"/>
                <a:cs typeface="+mn-cs"/>
              </a:rPr>
              <a:t>Filtering to make it easier to find spice </a:t>
            </a:r>
          </a:p>
          <a:p>
            <a:pPr indent="-228600">
              <a:spcAft>
                <a:spcPts val="600"/>
              </a:spcAft>
              <a:buFont typeface="Arial" panose="020B0604020202020204" pitchFamily="34" charset="0"/>
              <a:buChar char="•"/>
            </a:pPr>
            <a:r>
              <a:rPr lang="en-US" sz="2000">
                <a:solidFill>
                  <a:schemeClr val="bg1"/>
                </a:solidFill>
                <a:latin typeface="+mn-lt"/>
                <a:ea typeface="+mn-ea"/>
                <a:cs typeface="+mn-cs"/>
              </a:rPr>
              <a:t>e.g., display all spices found in a recipe and sort by country</a:t>
            </a:r>
          </a:p>
        </p:txBody>
      </p:sp>
      <p:pic>
        <p:nvPicPr>
          <p:cNvPr id="6" name="Choosing desired spice">
            <a:hlinkClick r:id="" action="ppaction://media"/>
            <a:extLst>
              <a:ext uri="{FF2B5EF4-FFF2-40B4-BE49-F238E27FC236}">
                <a16:creationId xmlns:a16="http://schemas.microsoft.com/office/drawing/2014/main" id="{8DB7E8E6-0CC4-458D-8E8C-B9C760DC3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5"/>
          </a:xfrm>
          <a:prstGeom prst="rect">
            <a:avLst/>
          </a:prstGeom>
        </p:spPr>
      </p:pic>
    </p:spTree>
    <p:extLst>
      <p:ext uri="{BB962C8B-B14F-4D97-AF65-F5344CB8AC3E}">
        <p14:creationId xmlns:p14="http://schemas.microsoft.com/office/powerpoint/2010/main" val="4736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7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7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7F5E4-5F19-48BC-8721-F67963097829}"/>
              </a:ext>
            </a:extLst>
          </p:cNvPr>
          <p:cNvSpPr>
            <a:spLocks noGrp="1"/>
          </p:cNvSpPr>
          <p:nvPr>
            <p:ph type="title"/>
          </p:nvPr>
        </p:nvSpPr>
        <p:spPr>
          <a:xfrm>
            <a:off x="556237" y="1780660"/>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2: </a:t>
            </a:r>
            <a:br>
              <a:rPr lang="en-US" sz="3000" kern="1200">
                <a:solidFill>
                  <a:schemeClr val="bg1"/>
                </a:solidFill>
                <a:latin typeface="+mj-lt"/>
                <a:ea typeface="+mj-ea"/>
                <a:cs typeface="+mj-cs"/>
              </a:rPr>
            </a:br>
            <a:r>
              <a:rPr lang="en-US" sz="3000" kern="1200">
                <a:solidFill>
                  <a:schemeClr val="bg1"/>
                </a:solidFill>
                <a:latin typeface="+mj-lt"/>
                <a:ea typeface="+mj-ea"/>
                <a:cs typeface="+mj-cs"/>
              </a:rPr>
              <a:t>Add spice to the basket</a:t>
            </a:r>
          </a:p>
        </p:txBody>
      </p:sp>
      <p:grpSp>
        <p:nvGrpSpPr>
          <p:cNvPr id="86" name="Group 7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3" name="Title 1">
            <a:extLst>
              <a:ext uri="{FF2B5EF4-FFF2-40B4-BE49-F238E27FC236}">
                <a16:creationId xmlns:a16="http://schemas.microsoft.com/office/drawing/2014/main" id="{289F1D50-64EB-0A4A-86C7-EB234C802304}"/>
              </a:ext>
            </a:extLst>
          </p:cNvPr>
          <p:cNvSpPr txBox="1">
            <a:spLocks/>
          </p:cNvSpPr>
          <p:nvPr/>
        </p:nvSpPr>
        <p:spPr>
          <a:xfrm>
            <a:off x="556238" y="3858094"/>
            <a:ext cx="3582072" cy="13495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solidFill>
                  <a:schemeClr val="bg1"/>
                </a:solidFill>
                <a:latin typeface="+mn-lt"/>
                <a:ea typeface="+mn-ea"/>
                <a:cs typeface="+mn-cs"/>
              </a:rPr>
              <a:t>Ability to choose the size and quantity of spice</a:t>
            </a:r>
          </a:p>
          <a:p>
            <a:pPr indent="-228600">
              <a:spcAft>
                <a:spcPts val="600"/>
              </a:spcAft>
              <a:buFont typeface="Arial" panose="020B0604020202020204" pitchFamily="34" charset="0"/>
              <a:buChar char="•"/>
            </a:pPr>
            <a:r>
              <a:rPr lang="en-US" sz="2000">
                <a:solidFill>
                  <a:schemeClr val="bg1"/>
                </a:solidFill>
                <a:latin typeface="+mn-lt"/>
                <a:ea typeface="+mn-ea"/>
                <a:cs typeface="+mn-cs"/>
              </a:rPr>
              <a:t>e.g., quantity of 7 and size of 100g (package)</a:t>
            </a:r>
          </a:p>
        </p:txBody>
      </p:sp>
      <p:pic>
        <p:nvPicPr>
          <p:cNvPr id="13" name="Choose spice size and quantity, then add it to the basket.mp4" descr="Choose spice size and quantity, then add it to the basket.mp4">
            <a:hlinkClick r:id="" action="ppaction://media"/>
            <a:extLst>
              <a:ext uri="{FF2B5EF4-FFF2-40B4-BE49-F238E27FC236}">
                <a16:creationId xmlns:a16="http://schemas.microsoft.com/office/drawing/2014/main" id="{94687B76-9A6C-BD43-9DB0-D72C7488DB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4"/>
          </a:xfrm>
          <a:prstGeom prst="rect">
            <a:avLst/>
          </a:prstGeom>
        </p:spPr>
      </p:pic>
    </p:spTree>
    <p:extLst>
      <p:ext uri="{BB962C8B-B14F-4D97-AF65-F5344CB8AC3E}">
        <p14:creationId xmlns:p14="http://schemas.microsoft.com/office/powerpoint/2010/main" val="2690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0F755-DF38-D949-B904-F79E6BBCC57E}"/>
              </a:ext>
            </a:extLst>
          </p:cNvPr>
          <p:cNvSpPr>
            <a:spLocks noGrp="1"/>
          </p:cNvSpPr>
          <p:nvPr>
            <p:ph type="title"/>
          </p:nvPr>
        </p:nvSpPr>
        <p:spPr>
          <a:xfrm>
            <a:off x="556237" y="1783162"/>
            <a:ext cx="3582073" cy="1786968"/>
          </a:xfrm>
        </p:spPr>
        <p:txBody>
          <a:bodyPr vert="horz" lIns="91440" tIns="45720" rIns="91440" bIns="45720" rtlCol="0" anchor="t">
            <a:noAutofit/>
          </a:bodyPr>
          <a:lstStyle/>
          <a:p>
            <a:pPr algn="ctr"/>
            <a:r>
              <a:rPr lang="en-US" sz="3000" kern="1200">
                <a:solidFill>
                  <a:schemeClr val="bg1"/>
                </a:solidFill>
                <a:latin typeface="+mj-lt"/>
                <a:ea typeface="+mj-ea"/>
                <a:cs typeface="+mj-cs"/>
              </a:rPr>
              <a:t>Step 3: </a:t>
            </a:r>
            <a:br>
              <a:rPr lang="en-US" sz="3000" kern="1200">
                <a:solidFill>
                  <a:schemeClr val="bg1"/>
                </a:solidFill>
                <a:latin typeface="+mj-lt"/>
                <a:ea typeface="+mj-ea"/>
                <a:cs typeface="+mj-cs"/>
              </a:rPr>
            </a:br>
            <a:r>
              <a:rPr lang="en-US" sz="3000" kern="1200">
                <a:solidFill>
                  <a:schemeClr val="bg1"/>
                </a:solidFill>
                <a:latin typeface="+mj-lt"/>
                <a:ea typeface="+mj-ea"/>
                <a:cs typeface="+mj-cs"/>
              </a:rPr>
              <a:t>Confirm the correct spice(s) is in the basket</a:t>
            </a:r>
          </a:p>
        </p:txBody>
      </p:sp>
      <p:grpSp>
        <p:nvGrpSpPr>
          <p:cNvPr id="89" name="Group 8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9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DD31F78B-6872-294F-AF52-509ADD4559D8}"/>
              </a:ext>
            </a:extLst>
          </p:cNvPr>
          <p:cNvSpPr>
            <a:spLocks noGrp="1"/>
          </p:cNvSpPr>
          <p:nvPr>
            <p:ph idx="1"/>
          </p:nvPr>
        </p:nvSpPr>
        <p:spPr>
          <a:xfrm>
            <a:off x="556237" y="4186358"/>
            <a:ext cx="3582072" cy="1743192"/>
          </a:xfrm>
        </p:spPr>
        <p:txBody>
          <a:bodyPr vert="horz" lIns="91440" tIns="45720" rIns="91440" bIns="45720" rtlCol="0" anchor="t">
            <a:normAutofit/>
          </a:bodyPr>
          <a:lstStyle/>
          <a:p>
            <a:r>
              <a:rPr lang="en-US" sz="2000" kern="1200">
                <a:solidFill>
                  <a:schemeClr val="bg1"/>
                </a:solidFill>
                <a:latin typeface="+mn-lt"/>
                <a:ea typeface="+mn-ea"/>
                <a:cs typeface="+mn-cs"/>
              </a:rPr>
              <a:t>Currently there is no feature to remove spices from the basket</a:t>
            </a:r>
          </a:p>
          <a:p>
            <a:r>
              <a:rPr lang="en-US" sz="2000">
                <a:solidFill>
                  <a:schemeClr val="bg1"/>
                </a:solidFill>
              </a:rPr>
              <a:t>W</a:t>
            </a:r>
            <a:r>
              <a:rPr lang="en-US" sz="2000" kern="1200">
                <a:solidFill>
                  <a:schemeClr val="bg1"/>
                </a:solidFill>
                <a:latin typeface="+mn-lt"/>
                <a:ea typeface="+mn-ea"/>
                <a:cs typeface="+mn-cs"/>
              </a:rPr>
              <a:t>ill be added in the future</a:t>
            </a:r>
          </a:p>
        </p:txBody>
      </p:sp>
      <p:pic>
        <p:nvPicPr>
          <p:cNvPr id="31" name="Confirm the correct spice is in the basket.mp4" descr="Confirm the correct spice is in the basket.mp4">
            <a:hlinkClick r:id="" action="ppaction://media"/>
            <a:extLst>
              <a:ext uri="{FF2B5EF4-FFF2-40B4-BE49-F238E27FC236}">
                <a16:creationId xmlns:a16="http://schemas.microsoft.com/office/drawing/2014/main" id="{ECA4527F-D41D-BA4E-8D38-12947B0788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6652" y="1072396"/>
            <a:ext cx="6642532" cy="4134974"/>
          </a:xfrm>
          <a:prstGeom prst="rect">
            <a:avLst/>
          </a:prstGeom>
        </p:spPr>
      </p:pic>
      <p:sp>
        <p:nvSpPr>
          <p:cNvPr id="73" name="Oval 72">
            <a:extLst>
              <a:ext uri="{FF2B5EF4-FFF2-40B4-BE49-F238E27FC236}">
                <a16:creationId xmlns:a16="http://schemas.microsoft.com/office/drawing/2014/main" id="{B3A006CB-A1A8-2D4B-91CC-BAE4B2052254}"/>
              </a:ext>
            </a:extLst>
          </p:cNvPr>
          <p:cNvSpPr/>
          <p:nvPr/>
        </p:nvSpPr>
        <p:spPr>
          <a:xfrm>
            <a:off x="10138802" y="1518285"/>
            <a:ext cx="1654078" cy="11373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8AFF09BA-A182-D442-9A14-799F4A21319F}"/>
              </a:ext>
            </a:extLst>
          </p:cNvPr>
          <p:cNvCxnSpPr>
            <a:cxnSpLocks/>
          </p:cNvCxnSpPr>
          <p:nvPr/>
        </p:nvCxnSpPr>
        <p:spPr>
          <a:xfrm>
            <a:off x="10138802" y="540352"/>
            <a:ext cx="452786" cy="1442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9C8A622-CD93-9B48-B28B-4DEEAA77A9A1}"/>
              </a:ext>
            </a:extLst>
          </p:cNvPr>
          <p:cNvSpPr txBox="1"/>
          <p:nvPr/>
        </p:nvSpPr>
        <p:spPr>
          <a:xfrm>
            <a:off x="9686016" y="166866"/>
            <a:ext cx="905572" cy="369332"/>
          </a:xfrm>
          <a:prstGeom prst="rect">
            <a:avLst/>
          </a:prstGeom>
          <a:noFill/>
        </p:spPr>
        <p:txBody>
          <a:bodyPr wrap="square" rtlCol="0">
            <a:spAutoFit/>
          </a:bodyPr>
          <a:lstStyle/>
          <a:p>
            <a:pPr>
              <a:spcAft>
                <a:spcPts val="600"/>
              </a:spcAft>
            </a:pPr>
            <a:r>
              <a:rPr lang="en-US">
                <a:solidFill>
                  <a:srgbClr val="FF0000"/>
                </a:solidFill>
              </a:rPr>
              <a:t>Delete?</a:t>
            </a:r>
          </a:p>
        </p:txBody>
      </p:sp>
    </p:spTree>
    <p:extLst>
      <p:ext uri="{BB962C8B-B14F-4D97-AF65-F5344CB8AC3E}">
        <p14:creationId xmlns:p14="http://schemas.microsoft.com/office/powerpoint/2010/main" val="24665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3"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1"/>
                </p:tgtEl>
              </p:cMediaNode>
            </p:video>
          </p:childTnLst>
        </p:cTn>
      </p:par>
    </p:tnLst>
    <p:bldLst>
      <p:bldP spid="73" grpId="0" animBg="1"/>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74092-65E0-8645-935A-FC24D1F1B217}"/>
              </a:ext>
            </a:extLst>
          </p:cNvPr>
          <p:cNvSpPr>
            <a:spLocks noGrp="1"/>
          </p:cNvSpPr>
          <p:nvPr>
            <p:ph type="title"/>
          </p:nvPr>
        </p:nvSpPr>
        <p:spPr>
          <a:xfrm>
            <a:off x="556238" y="1784766"/>
            <a:ext cx="3582073" cy="1463472"/>
          </a:xfrm>
        </p:spPr>
        <p:txBody>
          <a:bodyPr anchor="t">
            <a:normAutofit/>
          </a:bodyPr>
          <a:lstStyle/>
          <a:p>
            <a:pPr algn="ctr"/>
            <a:r>
              <a:rPr lang="en-US" sz="3000">
                <a:solidFill>
                  <a:schemeClr val="bg1"/>
                </a:solidFill>
              </a:rPr>
              <a:t>Step 4: </a:t>
            </a:r>
            <a:br>
              <a:rPr lang="en-US" sz="3000">
                <a:solidFill>
                  <a:schemeClr val="bg1"/>
                </a:solidFill>
              </a:rPr>
            </a:br>
            <a:r>
              <a:rPr lang="en-US" sz="3000">
                <a:solidFill>
                  <a:schemeClr val="bg1"/>
                </a:solidFill>
              </a:rPr>
              <a:t>Enter customer details</a:t>
            </a:r>
          </a:p>
        </p:txBody>
      </p:sp>
      <p:grpSp>
        <p:nvGrpSpPr>
          <p:cNvPr id="95" name="Group 9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9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03FD6E7-1D18-7340-ADBB-45039E8075F2}"/>
              </a:ext>
            </a:extLst>
          </p:cNvPr>
          <p:cNvSpPr>
            <a:spLocks noGrp="1"/>
          </p:cNvSpPr>
          <p:nvPr>
            <p:ph idx="1"/>
          </p:nvPr>
        </p:nvSpPr>
        <p:spPr>
          <a:xfrm>
            <a:off x="556238" y="3866070"/>
            <a:ext cx="3582072" cy="2793251"/>
          </a:xfrm>
        </p:spPr>
        <p:txBody>
          <a:bodyPr anchor="t">
            <a:normAutofit/>
          </a:bodyPr>
          <a:lstStyle/>
          <a:p>
            <a:pPr marL="0" indent="0" algn="ctr">
              <a:buNone/>
            </a:pPr>
            <a:r>
              <a:rPr lang="en-US" sz="2000" b="1">
                <a:solidFill>
                  <a:schemeClr val="bg1"/>
                </a:solidFill>
              </a:rPr>
              <a:t>Validation</a:t>
            </a:r>
          </a:p>
          <a:p>
            <a:r>
              <a:rPr lang="en-US" sz="2000">
                <a:solidFill>
                  <a:schemeClr val="bg1"/>
                </a:solidFill>
              </a:rPr>
              <a:t>No fields are left empty</a:t>
            </a:r>
          </a:p>
          <a:p>
            <a:r>
              <a:rPr lang="en-US" sz="2000">
                <a:solidFill>
                  <a:schemeClr val="bg1"/>
                </a:solidFill>
              </a:rPr>
              <a:t>Existing email is not used</a:t>
            </a:r>
          </a:p>
          <a:p>
            <a:r>
              <a:rPr lang="en-US" sz="2000">
                <a:solidFill>
                  <a:schemeClr val="bg1"/>
                </a:solidFill>
              </a:rPr>
              <a:t>Phone number 11 digits</a:t>
            </a:r>
          </a:p>
          <a:p>
            <a:r>
              <a:rPr lang="en-US" sz="2000">
                <a:solidFill>
                  <a:schemeClr val="bg1"/>
                </a:solidFill>
              </a:rPr>
              <a:t>Card number 16 digits</a:t>
            </a:r>
          </a:p>
          <a:p>
            <a:r>
              <a:rPr lang="en-US" sz="2000">
                <a:solidFill>
                  <a:schemeClr val="bg1"/>
                </a:solidFill>
              </a:rPr>
              <a:t>Expiry date 5 characters long</a:t>
            </a:r>
          </a:p>
          <a:p>
            <a:r>
              <a:rPr lang="en-US" sz="2000">
                <a:solidFill>
                  <a:schemeClr val="bg1"/>
                </a:solidFill>
              </a:rPr>
              <a:t>Security code 3 digits</a:t>
            </a:r>
          </a:p>
        </p:txBody>
      </p:sp>
      <p:pic>
        <p:nvPicPr>
          <p:cNvPr id="5" name="Enter customer details.mp4" descr="Enter customer details.mp4">
            <a:hlinkClick r:id="" action="ppaction://media"/>
            <a:extLst>
              <a:ext uri="{FF2B5EF4-FFF2-40B4-BE49-F238E27FC236}">
                <a16:creationId xmlns:a16="http://schemas.microsoft.com/office/drawing/2014/main" id="{A891CB02-374B-A548-BC48-FA28061E5D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6652" y="1072396"/>
            <a:ext cx="6642532" cy="4134974"/>
          </a:xfrm>
          <a:prstGeom prst="rect">
            <a:avLst/>
          </a:prstGeom>
        </p:spPr>
      </p:pic>
    </p:spTree>
    <p:extLst>
      <p:ext uri="{BB962C8B-B14F-4D97-AF65-F5344CB8AC3E}">
        <p14:creationId xmlns:p14="http://schemas.microsoft.com/office/powerpoint/2010/main" val="3361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81ACA-7124-A64B-9373-CFE9C9E73974}"/>
              </a:ext>
            </a:extLst>
          </p:cNvPr>
          <p:cNvSpPr>
            <a:spLocks noGrp="1"/>
          </p:cNvSpPr>
          <p:nvPr>
            <p:ph type="title"/>
          </p:nvPr>
        </p:nvSpPr>
        <p:spPr>
          <a:xfrm>
            <a:off x="570161" y="1780660"/>
            <a:ext cx="3554226" cy="2663688"/>
          </a:xfrm>
        </p:spPr>
        <p:txBody>
          <a:bodyPr vert="horz" lIns="91440" tIns="45720" rIns="91440" bIns="45720" rtlCol="0" anchor="b">
            <a:normAutofit/>
          </a:bodyPr>
          <a:lstStyle/>
          <a:p>
            <a:pPr algn="ctr"/>
            <a:r>
              <a:rPr lang="en-US" kern="1200">
                <a:solidFill>
                  <a:schemeClr val="bg1"/>
                </a:solidFill>
                <a:latin typeface="+mj-lt"/>
                <a:ea typeface="+mj-ea"/>
                <a:cs typeface="+mj-cs"/>
              </a:rPr>
              <a:t>Step 5: Confirmation screen will appear</a:t>
            </a:r>
          </a:p>
        </p:txBody>
      </p:sp>
      <p:grpSp>
        <p:nvGrpSpPr>
          <p:cNvPr id="31" name="Group 30">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descr="Graphical user interface, text, application, email&#10;&#10;Description automatically generated">
            <a:extLst>
              <a:ext uri="{FF2B5EF4-FFF2-40B4-BE49-F238E27FC236}">
                <a16:creationId xmlns:a16="http://schemas.microsoft.com/office/drawing/2014/main" id="{94355C39-2DB4-E34D-B432-AAE0A0B4A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8104" y="1113460"/>
            <a:ext cx="6472362" cy="4045226"/>
          </a:xfrm>
          <a:prstGeom prst="rect">
            <a:avLst/>
          </a:prstGeom>
        </p:spPr>
      </p:pic>
    </p:spTree>
    <p:extLst>
      <p:ext uri="{BB962C8B-B14F-4D97-AF65-F5344CB8AC3E}">
        <p14:creationId xmlns:p14="http://schemas.microsoft.com/office/powerpoint/2010/main" val="13277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BE2E5-2F4A-A849-8FA2-8B78A562CEB0}"/>
              </a:ext>
            </a:extLst>
          </p:cNvPr>
          <p:cNvSpPr>
            <a:spLocks noGrp="1"/>
          </p:cNvSpPr>
          <p:nvPr>
            <p:ph type="title"/>
          </p:nvPr>
        </p:nvSpPr>
        <p:spPr>
          <a:xfrm>
            <a:off x="556236" y="1775791"/>
            <a:ext cx="3582073" cy="1463472"/>
          </a:xfrm>
        </p:spPr>
        <p:txBody>
          <a:bodyPr vert="horz" lIns="91440" tIns="45720" rIns="91440" bIns="45720" rtlCol="0" anchor="t">
            <a:normAutofit/>
          </a:bodyPr>
          <a:lstStyle/>
          <a:p>
            <a:pPr algn="ctr"/>
            <a:r>
              <a:rPr lang="en-US" sz="3000" kern="1200">
                <a:solidFill>
                  <a:schemeClr val="bg1"/>
                </a:solidFill>
                <a:latin typeface="+mj-lt"/>
                <a:ea typeface="+mj-ea"/>
                <a:cs typeface="+mj-cs"/>
              </a:rPr>
              <a:t>Step 6: </a:t>
            </a:r>
            <a:br>
              <a:rPr lang="en-US" sz="3000" kern="1200">
                <a:solidFill>
                  <a:schemeClr val="bg1"/>
                </a:solidFill>
                <a:latin typeface="+mj-lt"/>
                <a:ea typeface="+mj-ea"/>
                <a:cs typeface="+mj-cs"/>
              </a:rPr>
            </a:br>
            <a:r>
              <a:rPr lang="en-US" sz="3000" kern="1200">
                <a:solidFill>
                  <a:schemeClr val="bg1"/>
                </a:solidFill>
                <a:latin typeface="+mj-lt"/>
                <a:ea typeface="+mj-ea"/>
                <a:cs typeface="+mj-cs"/>
              </a:rPr>
              <a:t>Order confirmation email sent to user</a:t>
            </a:r>
          </a:p>
        </p:txBody>
      </p:sp>
      <p:grpSp>
        <p:nvGrpSpPr>
          <p:cNvPr id="41" name="Group 4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descr="Graphical user interface, text, application&#10;&#10;Description automatically generated">
            <a:extLst>
              <a:ext uri="{FF2B5EF4-FFF2-40B4-BE49-F238E27FC236}">
                <a16:creationId xmlns:a16="http://schemas.microsoft.com/office/drawing/2014/main" id="{A717A51B-D5ED-D341-81C8-9D44D0025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4863" y="903730"/>
            <a:ext cx="5246109" cy="4472307"/>
          </a:xfrm>
          <a:prstGeom prst="rect">
            <a:avLst/>
          </a:prstGeom>
        </p:spPr>
      </p:pic>
      <p:sp>
        <p:nvSpPr>
          <p:cNvPr id="22" name="Title 1">
            <a:extLst>
              <a:ext uri="{FF2B5EF4-FFF2-40B4-BE49-F238E27FC236}">
                <a16:creationId xmlns:a16="http://schemas.microsoft.com/office/drawing/2014/main" id="{8570FB92-2FDA-9A4C-832C-152703CB6165}"/>
              </a:ext>
            </a:extLst>
          </p:cNvPr>
          <p:cNvSpPr txBox="1">
            <a:spLocks/>
          </p:cNvSpPr>
          <p:nvPr/>
        </p:nvSpPr>
        <p:spPr>
          <a:xfrm>
            <a:off x="422584" y="3848120"/>
            <a:ext cx="3715725" cy="1042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a:solidFill>
                  <a:schemeClr val="bg1"/>
                </a:solidFill>
              </a:rPr>
              <a:t>Will be added in the future</a:t>
            </a:r>
          </a:p>
          <a:p>
            <a:pPr marL="342900" indent="-342900">
              <a:buFont typeface="Arial" panose="020B0604020202020204" pitchFamily="34" charset="0"/>
              <a:buChar char="•"/>
            </a:pPr>
            <a:r>
              <a:rPr lang="en-US" sz="2000">
                <a:solidFill>
                  <a:schemeClr val="bg1"/>
                </a:solidFill>
              </a:rPr>
              <a:t>Implemented using Spring Java Mail</a:t>
            </a:r>
          </a:p>
          <a:p>
            <a:pPr marL="342900" indent="-342900">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405889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4" name="Picture 13">
            <a:extLst>
              <a:ext uri="{FF2B5EF4-FFF2-40B4-BE49-F238E27FC236}">
                <a16:creationId xmlns:a16="http://schemas.microsoft.com/office/drawing/2014/main" id="{0B2330E1-3D99-4597-A53F-A5C7C2890FFE}"/>
              </a:ext>
            </a:extLst>
          </p:cNvPr>
          <p:cNvPicPr>
            <a:picLocks noChangeAspect="1"/>
          </p:cNvPicPr>
          <p:nvPr/>
        </p:nvPicPr>
        <p:blipFill rotWithShape="1">
          <a:blip r:embed="rId2">
            <a:extLst>
              <a:ext uri="{28A0092B-C50C-407E-A947-70E740481C1C}">
                <a14:useLocalDpi xmlns:a14="http://schemas.microsoft.com/office/drawing/2010/main" val="0"/>
              </a:ext>
            </a:extLst>
          </a:blip>
          <a:srcRect l="3540" t="17025" r="3796" b="23948"/>
          <a:stretch/>
        </p:blipFill>
        <p:spPr>
          <a:xfrm>
            <a:off x="2323541" y="1255684"/>
            <a:ext cx="1945482" cy="231053"/>
          </a:xfrm>
          <a:prstGeom prst="rect">
            <a:avLst/>
          </a:prstGeom>
        </p:spPr>
      </p:pic>
      <p:pic>
        <p:nvPicPr>
          <p:cNvPr id="15" name="Content Placeholder 4" descr="Graphical user interface, application&#10;&#10;Description automatically generated">
            <a:extLst>
              <a:ext uri="{FF2B5EF4-FFF2-40B4-BE49-F238E27FC236}">
                <a16:creationId xmlns:a16="http://schemas.microsoft.com/office/drawing/2014/main" id="{5735E919-80EF-4BAB-BEC7-23DA5FA07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233" y="1002803"/>
            <a:ext cx="2242484" cy="736816"/>
          </a:xfrm>
          <a:prstGeom prst="rect">
            <a:avLst/>
          </a:prstGeom>
        </p:spPr>
      </p:pic>
      <p:pic>
        <p:nvPicPr>
          <p:cNvPr id="16" name="Picture 15">
            <a:extLst>
              <a:ext uri="{FF2B5EF4-FFF2-40B4-BE49-F238E27FC236}">
                <a16:creationId xmlns:a16="http://schemas.microsoft.com/office/drawing/2014/main" id="{9D1E7659-B019-4B91-80DE-0BA05F23BFBD}"/>
              </a:ext>
            </a:extLst>
          </p:cNvPr>
          <p:cNvPicPr>
            <a:picLocks noChangeAspect="1"/>
          </p:cNvPicPr>
          <p:nvPr/>
        </p:nvPicPr>
        <p:blipFill rotWithShape="1">
          <a:blip r:embed="rId4">
            <a:extLst>
              <a:ext uri="{28A0092B-C50C-407E-A947-70E740481C1C}">
                <a14:useLocalDpi xmlns:a14="http://schemas.microsoft.com/office/drawing/2010/main" val="0"/>
              </a:ext>
            </a:extLst>
          </a:blip>
          <a:srcRect l="41938" r="41882"/>
          <a:stretch/>
        </p:blipFill>
        <p:spPr>
          <a:xfrm>
            <a:off x="281972" y="4154984"/>
            <a:ext cx="1423989" cy="388284"/>
          </a:xfrm>
          <a:prstGeom prst="rect">
            <a:avLst/>
          </a:prstGeom>
        </p:spPr>
      </p:pic>
      <p:pic>
        <p:nvPicPr>
          <p:cNvPr id="17" name="Content Placeholder 4">
            <a:extLst>
              <a:ext uri="{FF2B5EF4-FFF2-40B4-BE49-F238E27FC236}">
                <a16:creationId xmlns:a16="http://schemas.microsoft.com/office/drawing/2014/main" id="{CF0264B0-6BB0-4DFB-8853-CB48D11D000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47274" y="2574942"/>
            <a:ext cx="9632336" cy="626099"/>
          </a:xfrm>
          <a:prstGeom prst="rect">
            <a:avLst/>
          </a:prstGeom>
        </p:spPr>
      </p:pic>
      <p:pic>
        <p:nvPicPr>
          <p:cNvPr id="18" name="Content Placeholder 4" descr="A picture containing text, scoreboard, screenshot&#10;&#10;Description automatically generated">
            <a:extLst>
              <a:ext uri="{FF2B5EF4-FFF2-40B4-BE49-F238E27FC236}">
                <a16:creationId xmlns:a16="http://schemas.microsoft.com/office/drawing/2014/main" id="{99A19572-881C-4DF8-9592-246DA262E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779" y="4028184"/>
            <a:ext cx="4694548" cy="692445"/>
          </a:xfrm>
          <a:prstGeom prst="rect">
            <a:avLst/>
          </a:prstGeom>
        </p:spPr>
      </p:pic>
      <p:pic>
        <p:nvPicPr>
          <p:cNvPr id="19" name="Content Placeholder 4">
            <a:extLst>
              <a:ext uri="{FF2B5EF4-FFF2-40B4-BE49-F238E27FC236}">
                <a16:creationId xmlns:a16="http://schemas.microsoft.com/office/drawing/2014/main" id="{FF0F792C-D983-438D-BC3E-94DDA940D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9426" y="5644599"/>
            <a:ext cx="7287696" cy="746987"/>
          </a:xfrm>
          <a:prstGeom prst="rect">
            <a:avLst/>
          </a:prstGeom>
        </p:spPr>
      </p:pic>
      <p:cxnSp>
        <p:nvCxnSpPr>
          <p:cNvPr id="20" name="Straight Arrow Connector 19">
            <a:extLst>
              <a:ext uri="{FF2B5EF4-FFF2-40B4-BE49-F238E27FC236}">
                <a16:creationId xmlns:a16="http://schemas.microsoft.com/office/drawing/2014/main" id="{C99A8B1A-798A-42E3-B8DF-D6DDB10B69FA}"/>
              </a:ext>
            </a:extLst>
          </p:cNvPr>
          <p:cNvCxnSpPr>
            <a:cxnSpLocks/>
          </p:cNvCxnSpPr>
          <p:nvPr/>
        </p:nvCxnSpPr>
        <p:spPr>
          <a:xfrm>
            <a:off x="1947277" y="4510643"/>
            <a:ext cx="2579997" cy="1449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C96F739-F7A6-4E18-B07B-5ACE3202146A}"/>
              </a:ext>
            </a:extLst>
          </p:cNvPr>
          <p:cNvCxnSpPr>
            <a:cxnSpLocks/>
          </p:cNvCxnSpPr>
          <p:nvPr/>
        </p:nvCxnSpPr>
        <p:spPr>
          <a:xfrm>
            <a:off x="2038479" y="4349126"/>
            <a:ext cx="3514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38236A-1F6C-4F24-80B7-D9FC2FDE26DB}"/>
              </a:ext>
            </a:extLst>
          </p:cNvPr>
          <p:cNvCxnSpPr>
            <a:cxnSpLocks/>
          </p:cNvCxnSpPr>
          <p:nvPr/>
        </p:nvCxnSpPr>
        <p:spPr>
          <a:xfrm flipV="1">
            <a:off x="1971199" y="3276248"/>
            <a:ext cx="1577442" cy="890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06F0B9-89B3-4C42-845E-AF37862BE164}"/>
              </a:ext>
            </a:extLst>
          </p:cNvPr>
          <p:cNvCxnSpPr>
            <a:cxnSpLocks/>
          </p:cNvCxnSpPr>
          <p:nvPr/>
        </p:nvCxnSpPr>
        <p:spPr>
          <a:xfrm>
            <a:off x="4527274" y="1371211"/>
            <a:ext cx="15540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B50060-68F2-4AFF-9730-CC3229D73200}"/>
              </a:ext>
            </a:extLst>
          </p:cNvPr>
          <p:cNvSpPr txBox="1"/>
          <p:nvPr/>
        </p:nvSpPr>
        <p:spPr>
          <a:xfrm>
            <a:off x="6356853" y="528166"/>
            <a:ext cx="1980225" cy="400110"/>
          </a:xfrm>
          <a:prstGeom prst="rect">
            <a:avLst/>
          </a:prstGeom>
          <a:noFill/>
        </p:spPr>
        <p:txBody>
          <a:bodyPr wrap="square" rtlCol="0">
            <a:spAutoFit/>
          </a:bodyPr>
          <a:lstStyle/>
          <a:p>
            <a:r>
              <a:rPr lang="en-GB" sz="2000"/>
              <a:t>Basket item table</a:t>
            </a:r>
          </a:p>
        </p:txBody>
      </p:sp>
      <p:sp>
        <p:nvSpPr>
          <p:cNvPr id="33" name="TextBox 32">
            <a:extLst>
              <a:ext uri="{FF2B5EF4-FFF2-40B4-BE49-F238E27FC236}">
                <a16:creationId xmlns:a16="http://schemas.microsoft.com/office/drawing/2014/main" id="{0F67B7CC-375F-4966-A923-9BA32C4A7AA8}"/>
              </a:ext>
            </a:extLst>
          </p:cNvPr>
          <p:cNvSpPr txBox="1"/>
          <p:nvPr/>
        </p:nvSpPr>
        <p:spPr>
          <a:xfrm>
            <a:off x="6266106" y="2025777"/>
            <a:ext cx="1794671" cy="400110"/>
          </a:xfrm>
          <a:prstGeom prst="rect">
            <a:avLst/>
          </a:prstGeom>
          <a:noFill/>
        </p:spPr>
        <p:txBody>
          <a:bodyPr wrap="square" rtlCol="0">
            <a:spAutoFit/>
          </a:bodyPr>
          <a:lstStyle/>
          <a:p>
            <a:r>
              <a:rPr lang="en-GB" sz="2000"/>
              <a:t>Customer table</a:t>
            </a:r>
          </a:p>
        </p:txBody>
      </p:sp>
      <p:sp>
        <p:nvSpPr>
          <p:cNvPr id="34" name="TextBox 33">
            <a:extLst>
              <a:ext uri="{FF2B5EF4-FFF2-40B4-BE49-F238E27FC236}">
                <a16:creationId xmlns:a16="http://schemas.microsoft.com/office/drawing/2014/main" id="{D50D783A-1CC5-445F-B703-3A18AAAE00DA}"/>
              </a:ext>
            </a:extLst>
          </p:cNvPr>
          <p:cNvSpPr txBox="1"/>
          <p:nvPr/>
        </p:nvSpPr>
        <p:spPr>
          <a:xfrm>
            <a:off x="7517573" y="3516947"/>
            <a:ext cx="1684260" cy="400110"/>
          </a:xfrm>
          <a:prstGeom prst="rect">
            <a:avLst/>
          </a:prstGeom>
          <a:noFill/>
        </p:spPr>
        <p:txBody>
          <a:bodyPr wrap="square" rtlCol="0">
            <a:spAutoFit/>
          </a:bodyPr>
          <a:lstStyle/>
          <a:p>
            <a:r>
              <a:rPr lang="en-GB" sz="2000"/>
              <a:t>Payment table</a:t>
            </a:r>
          </a:p>
        </p:txBody>
      </p:sp>
      <p:sp>
        <p:nvSpPr>
          <p:cNvPr id="35" name="TextBox 34">
            <a:extLst>
              <a:ext uri="{FF2B5EF4-FFF2-40B4-BE49-F238E27FC236}">
                <a16:creationId xmlns:a16="http://schemas.microsoft.com/office/drawing/2014/main" id="{DDA8F444-E244-48B7-8B47-D3E17AA4C867}"/>
              </a:ext>
            </a:extLst>
          </p:cNvPr>
          <p:cNvSpPr txBox="1"/>
          <p:nvPr/>
        </p:nvSpPr>
        <p:spPr>
          <a:xfrm>
            <a:off x="7668896" y="5147662"/>
            <a:ext cx="1381614" cy="400110"/>
          </a:xfrm>
          <a:prstGeom prst="rect">
            <a:avLst/>
          </a:prstGeom>
          <a:noFill/>
        </p:spPr>
        <p:txBody>
          <a:bodyPr wrap="square" rtlCol="0">
            <a:spAutoFit/>
          </a:bodyPr>
          <a:lstStyle/>
          <a:p>
            <a:r>
              <a:rPr lang="en-GB" sz="2000"/>
              <a:t>Order table</a:t>
            </a:r>
          </a:p>
        </p:txBody>
      </p:sp>
      <p:sp>
        <p:nvSpPr>
          <p:cNvPr id="27" name="Rectangle 26">
            <a:extLst>
              <a:ext uri="{FF2B5EF4-FFF2-40B4-BE49-F238E27FC236}">
                <a16:creationId xmlns:a16="http://schemas.microsoft.com/office/drawing/2014/main" id="{72952321-2B70-429F-B342-9FBE0A18C521}"/>
              </a:ext>
            </a:extLst>
          </p:cNvPr>
          <p:cNvSpPr/>
          <p:nvPr/>
        </p:nvSpPr>
        <p:spPr>
          <a:xfrm>
            <a:off x="6266105" y="1486737"/>
            <a:ext cx="2195270" cy="223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935BCC87-DF88-45FE-8B2E-8686349A8FC4}"/>
              </a:ext>
            </a:extLst>
          </p:cNvPr>
          <p:cNvSpPr/>
          <p:nvPr/>
        </p:nvSpPr>
        <p:spPr>
          <a:xfrm>
            <a:off x="2347274" y="3089913"/>
            <a:ext cx="9632336" cy="1111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253E3E2-84DE-4853-B290-B2061C29D55A}"/>
              </a:ext>
            </a:extLst>
          </p:cNvPr>
          <p:cNvSpPr/>
          <p:nvPr/>
        </p:nvSpPr>
        <p:spPr>
          <a:xfrm>
            <a:off x="5855779" y="4572000"/>
            <a:ext cx="4694549" cy="1309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1D0BC82-4954-4A5A-8CDC-8AD5057358A8}"/>
              </a:ext>
            </a:extLst>
          </p:cNvPr>
          <p:cNvSpPr/>
          <p:nvPr/>
        </p:nvSpPr>
        <p:spPr>
          <a:xfrm>
            <a:off x="4799426" y="6246727"/>
            <a:ext cx="7287696" cy="144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47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4" grpId="0"/>
      <p:bldP spid="35" grpId="0"/>
      <p:bldP spid="27" grpId="0" animBg="1"/>
      <p:bldP spid="38" grpId="0" animBg="1"/>
      <p:bldP spid="40"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514314-A269-48B4-A376-17E855C866AA}"/>
              </a:ext>
            </a:extLst>
          </p:cNvPr>
          <p:cNvSpPr>
            <a:spLocks noGrp="1"/>
          </p:cNvSpPr>
          <p:nvPr>
            <p:ph type="title"/>
          </p:nvPr>
        </p:nvSpPr>
        <p:spPr>
          <a:xfrm>
            <a:off x="767290" y="1289146"/>
            <a:ext cx="4153626" cy="4279709"/>
          </a:xfrm>
        </p:spPr>
        <p:txBody>
          <a:bodyPr anchor="ctr">
            <a:normAutofit/>
          </a:bodyPr>
          <a:lstStyle/>
          <a:p>
            <a:pPr algn="r"/>
            <a:r>
              <a:rPr lang="en-GB" sz="5400">
                <a:solidFill>
                  <a:schemeClr val="bg1"/>
                </a:solidFill>
                <a:cs typeface="Calibri Light"/>
              </a:rPr>
              <a:t>Future plans</a:t>
            </a:r>
          </a:p>
        </p:txBody>
      </p:sp>
      <p:grpSp>
        <p:nvGrpSpPr>
          <p:cNvPr id="12" name="Group 11">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13"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99F985F-FC01-41BE-A9CE-2398E6D12499}"/>
              </a:ext>
            </a:extLst>
          </p:cNvPr>
          <p:cNvSpPr>
            <a:spLocks noGrp="1"/>
          </p:cNvSpPr>
          <p:nvPr>
            <p:ph idx="1"/>
          </p:nvPr>
        </p:nvSpPr>
        <p:spPr>
          <a:xfrm>
            <a:off x="6514140" y="1854601"/>
            <a:ext cx="4776711" cy="3148798"/>
          </a:xfrm>
        </p:spPr>
        <p:txBody>
          <a:bodyPr anchor="ctr">
            <a:normAutofit/>
          </a:bodyPr>
          <a:lstStyle/>
          <a:p>
            <a:pPr marL="0" indent="0">
              <a:buNone/>
            </a:pPr>
            <a:r>
              <a:rPr lang="en-GB" sz="2400">
                <a:cs typeface="Calibri"/>
              </a:rPr>
              <a:t>Features </a:t>
            </a:r>
          </a:p>
          <a:p>
            <a:pPr marL="0" indent="0">
              <a:buNone/>
            </a:pPr>
            <a:r>
              <a:rPr lang="en-GB" sz="2400">
                <a:cs typeface="Calibri"/>
              </a:rPr>
              <a:t>Integrating external tools </a:t>
            </a:r>
          </a:p>
          <a:p>
            <a:pPr marL="0" indent="0">
              <a:buNone/>
            </a:pPr>
            <a:r>
              <a:rPr lang="en-GB" sz="2400">
                <a:cs typeface="Calibri"/>
              </a:rPr>
              <a:t>Security</a:t>
            </a:r>
          </a:p>
        </p:txBody>
      </p:sp>
    </p:spTree>
    <p:extLst>
      <p:ext uri="{BB962C8B-B14F-4D97-AF65-F5344CB8AC3E}">
        <p14:creationId xmlns:p14="http://schemas.microsoft.com/office/powerpoint/2010/main" val="3035301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Project Overview</a:t>
            </a: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38179"/>
            <a:ext cx="5716988" cy="495544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L="57150">
              <a:lnSpc>
                <a:spcPct val="90000"/>
              </a:lnSpc>
              <a:spcAft>
                <a:spcPts val="600"/>
              </a:spcAft>
            </a:pPr>
            <a:r>
              <a:rPr lang="en-US" sz="2400">
                <a:cs typeface="Calibri"/>
              </a:rPr>
              <a:t>What is Spice Up Your Life?</a:t>
            </a:r>
          </a:p>
          <a:p>
            <a:pPr marL="57150">
              <a:lnSpc>
                <a:spcPct val="90000"/>
              </a:lnSpc>
              <a:spcAft>
                <a:spcPts val="600"/>
              </a:spcAft>
            </a:pPr>
            <a:endParaRPr lang="en-US" sz="2400">
              <a:cs typeface="Calibri"/>
            </a:endParaRPr>
          </a:p>
          <a:p>
            <a:pPr marL="400050" indent="-342900">
              <a:lnSpc>
                <a:spcPct val="90000"/>
              </a:lnSpc>
              <a:spcAft>
                <a:spcPts val="600"/>
              </a:spcAft>
              <a:buFont typeface="Arial"/>
              <a:buChar char="•"/>
            </a:pPr>
            <a:r>
              <a:rPr lang="en-US" sz="2400">
                <a:cs typeface="Calibri"/>
              </a:rPr>
              <a:t>Spice Up Your Life at its core is an online spice retail service</a:t>
            </a:r>
          </a:p>
          <a:p>
            <a:pPr marL="400050" indent="-342900">
              <a:lnSpc>
                <a:spcPct val="90000"/>
              </a:lnSpc>
              <a:spcAft>
                <a:spcPts val="600"/>
              </a:spcAft>
              <a:buFont typeface="Arial"/>
              <a:buChar char="•"/>
            </a:pPr>
            <a:r>
              <a:rPr lang="en-US" sz="2400">
                <a:cs typeface="Calibri"/>
              </a:rPr>
              <a:t>Allows for a speedy and straightforward purchase of popular spices</a:t>
            </a:r>
          </a:p>
          <a:p>
            <a:pPr marL="400050" indent="-342900">
              <a:lnSpc>
                <a:spcPct val="90000"/>
              </a:lnSpc>
              <a:spcAft>
                <a:spcPts val="600"/>
              </a:spcAft>
              <a:buFont typeface="Arial"/>
              <a:buChar char="•"/>
            </a:pPr>
            <a:r>
              <a:rPr lang="en-US" sz="2400">
                <a:cs typeface="Calibri"/>
              </a:rPr>
              <a:t>Aimed towards people that are new to cooking or need some inspiration with new recipes</a:t>
            </a:r>
          </a:p>
          <a:p>
            <a:pPr marL="57150">
              <a:lnSpc>
                <a:spcPct val="90000"/>
              </a:lnSpc>
              <a:spcAft>
                <a:spcPts val="600"/>
              </a:spcAft>
            </a:pPr>
            <a:r>
              <a:rPr lang="en-US" sz="2400">
                <a:cs typeface="Calibri"/>
              </a:rPr>
              <a:t>Technology</a:t>
            </a:r>
          </a:p>
          <a:p>
            <a:pPr marL="400050" indent="-342900">
              <a:lnSpc>
                <a:spcPct val="90000"/>
              </a:lnSpc>
              <a:spcAft>
                <a:spcPts val="600"/>
              </a:spcAft>
              <a:buFont typeface="Arial"/>
              <a:buChar char="•"/>
            </a:pPr>
            <a:r>
              <a:rPr lang="en-US" sz="2400">
                <a:ea typeface="+mn-lt"/>
                <a:cs typeface="+mn-lt"/>
              </a:rPr>
              <a:t>This project is a web application that is built using the Spring Boot Framework. Alongside Java which is what the Spring Framework is based on there is also HTML, CSS, JavaScript, SQL and Microsoft Excel making up this application.</a:t>
            </a:r>
          </a:p>
          <a:p>
            <a:pPr marL="400050" indent="-342900">
              <a:lnSpc>
                <a:spcPct val="90000"/>
              </a:lnSpc>
              <a:spcAft>
                <a:spcPts val="600"/>
              </a:spcAft>
              <a:buFont typeface="Arial"/>
              <a:buChar char="•"/>
            </a:pPr>
            <a:endParaRPr lang="en-US" sz="2400">
              <a:cs typeface="Calibri"/>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E50C1C4-651C-4B69-8D96-F42B1EE01EA7}"/>
                  </a:ext>
                </a:extLst>
              </p14:cNvPr>
              <p14:cNvContentPartPr/>
              <p14:nvPr/>
            </p14:nvContentPartPr>
            <p14:xfrm>
              <a:off x="9834191" y="-4630615"/>
              <a:ext cx="28575" cy="76200"/>
            </p14:xfrm>
          </p:contentPart>
        </mc:Choice>
        <mc:Fallback xmlns="">
          <p:pic>
            <p:nvPicPr>
              <p:cNvPr id="2" name="Ink 1">
                <a:extLst>
                  <a:ext uri="{FF2B5EF4-FFF2-40B4-BE49-F238E27FC236}">
                    <a16:creationId xmlns:a16="http://schemas.microsoft.com/office/drawing/2014/main" id="{AE50C1C4-651C-4B69-8D96-F42B1EE01EA7}"/>
                  </a:ext>
                </a:extLst>
              </p:cNvPr>
              <p:cNvPicPr/>
              <p:nvPr/>
            </p:nvPicPr>
            <p:blipFill>
              <a:blip r:embed="rId3"/>
              <a:stretch>
                <a:fillRect/>
              </a:stretch>
            </p:blipFill>
            <p:spPr>
              <a:xfrm>
                <a:off x="9812210" y="-4649383"/>
                <a:ext cx="72097" cy="113362"/>
              </a:xfrm>
              <a:prstGeom prst="rect">
                <a:avLst/>
              </a:prstGeom>
            </p:spPr>
          </p:pic>
        </mc:Fallback>
      </mc:AlternateContent>
    </p:spTree>
    <p:extLst>
      <p:ext uri="{BB962C8B-B14F-4D97-AF65-F5344CB8AC3E}">
        <p14:creationId xmlns:p14="http://schemas.microsoft.com/office/powerpoint/2010/main" val="241469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14314-A269-48B4-A376-17E855C866AA}"/>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a:solidFill>
                  <a:schemeClr val="tx1"/>
                </a:solidFill>
                <a:latin typeface="+mj-lt"/>
                <a:ea typeface="+mj-ea"/>
                <a:cs typeface="+mj-cs"/>
              </a:rPr>
              <a:t>Features</a:t>
            </a:r>
          </a:p>
        </p:txBody>
      </p:sp>
      <p:sp>
        <p:nvSpPr>
          <p:cNvPr id="3" name="Content Placeholder 2">
            <a:extLst>
              <a:ext uri="{FF2B5EF4-FFF2-40B4-BE49-F238E27FC236}">
                <a16:creationId xmlns:a16="http://schemas.microsoft.com/office/drawing/2014/main" id="{199F985F-FC01-41BE-A9CE-2398E6D12499}"/>
              </a:ext>
            </a:extLst>
          </p:cNvPr>
          <p:cNvSpPr>
            <a:spLocks noGrp="1"/>
          </p:cNvSpPr>
          <p:nvPr>
            <p:ph type="body" idx="1"/>
          </p:nvPr>
        </p:nvSpPr>
        <p:spPr>
          <a:xfrm>
            <a:off x="880281" y="4285129"/>
            <a:ext cx="4985017" cy="1420409"/>
          </a:xfrm>
        </p:spPr>
        <p:txBody>
          <a:bodyPr vert="horz" lIns="91440" tIns="45720" rIns="91440" bIns="45720" rtlCol="0" anchor="t">
            <a:normAutofit fontScale="92500" lnSpcReduction="20000"/>
          </a:bodyPr>
          <a:lstStyle/>
          <a:p>
            <a:endParaRPr lang="en-US" kern="1200">
              <a:solidFill>
                <a:schemeClr val="tx1"/>
              </a:solidFill>
              <a:latin typeface="+mn-lt"/>
              <a:ea typeface="+mn-ea"/>
              <a:cs typeface="+mn-cs"/>
            </a:endParaRPr>
          </a:p>
          <a:p>
            <a:r>
              <a:rPr lang="en-US" kern="1200">
                <a:solidFill>
                  <a:schemeClr val="tx1"/>
                </a:solidFill>
                <a:latin typeface="+mn-lt"/>
                <a:ea typeface="+mn-ea"/>
                <a:cs typeface="+mn-cs"/>
              </a:rPr>
              <a:t>- Finish the incomplete </a:t>
            </a:r>
          </a:p>
          <a:p>
            <a:r>
              <a:rPr lang="en-US" kern="1200">
                <a:solidFill>
                  <a:schemeClr val="tx1"/>
                </a:solidFill>
                <a:latin typeface="+mn-lt"/>
                <a:ea typeface="+mn-ea"/>
                <a:cs typeface="+mn-cs"/>
              </a:rPr>
              <a:t>- Add new features </a:t>
            </a:r>
          </a:p>
          <a:p>
            <a:r>
              <a:rPr lang="en-US">
                <a:solidFill>
                  <a:schemeClr val="tx1"/>
                </a:solidFill>
                <a:cs typeface="Calibri"/>
              </a:rPr>
              <a:t>- Testing</a:t>
            </a:r>
            <a:endParaRPr lang="en-US" kern="1200">
              <a:solidFill>
                <a:schemeClr val="tx1"/>
              </a:solidFill>
              <a:latin typeface="+mn-lt"/>
              <a:cs typeface="Calibri"/>
            </a:endParaRPr>
          </a:p>
          <a:p>
            <a:endParaRPr lang="en-US">
              <a:solidFill>
                <a:schemeClr val="tx1"/>
              </a:solidFill>
              <a:cs typeface="Calibri" panose="020F0502020204030204"/>
            </a:endParaRPr>
          </a:p>
          <a:p>
            <a:endParaRPr lang="en-US">
              <a:solidFill>
                <a:schemeClr val="tx1"/>
              </a:solidFill>
              <a:cs typeface="Calibri" panose="020F0502020204030204"/>
            </a:endParaRPr>
          </a:p>
        </p:txBody>
      </p:sp>
      <p:sp>
        <p:nvSpPr>
          <p:cNvPr id="11" name="Freeform: Shape 9">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6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063C2-36C8-4CA4-933F-BCEC4AFB8F32}"/>
              </a:ext>
            </a:extLst>
          </p:cNvPr>
          <p:cNvSpPr>
            <a:spLocks noGrp="1"/>
          </p:cNvSpPr>
          <p:nvPr>
            <p:ph type="title"/>
          </p:nvPr>
        </p:nvSpPr>
        <p:spPr>
          <a:xfrm>
            <a:off x="1356919" y="2945524"/>
            <a:ext cx="6457183" cy="2577452"/>
          </a:xfrm>
        </p:spPr>
        <p:txBody>
          <a:bodyPr vert="horz" lIns="91440" tIns="45720" rIns="91440" bIns="45720" rtlCol="0" anchor="t">
            <a:normAutofit fontScale="90000"/>
          </a:bodyPr>
          <a:lstStyle/>
          <a:p>
            <a:r>
              <a:rPr lang="en-US" sz="2800">
                <a:cs typeface="Calibri Light"/>
              </a:rPr>
              <a:t>- CMS </a:t>
            </a:r>
            <a:br>
              <a:rPr lang="en-US" sz="2800">
                <a:cs typeface="Calibri Light"/>
              </a:rPr>
            </a:br>
            <a:r>
              <a:rPr lang="en-US" sz="2800">
                <a:cs typeface="Calibri Light"/>
              </a:rPr>
              <a:t>Security plugins</a:t>
            </a:r>
            <a:br>
              <a:rPr lang="en-US" sz="2800">
                <a:cs typeface="Calibri Light"/>
              </a:rPr>
            </a:br>
            <a:br>
              <a:rPr lang="en-US" sz="2800">
                <a:cs typeface="Calibri Light"/>
              </a:rPr>
            </a:br>
            <a:r>
              <a:rPr lang="en-US" sz="2800">
                <a:cs typeface="Calibri Light"/>
              </a:rPr>
              <a:t>- SEO</a:t>
            </a:r>
            <a:br>
              <a:rPr lang="en-US" sz="2800">
                <a:cs typeface="Calibri Light"/>
              </a:rPr>
            </a:br>
            <a:r>
              <a:rPr lang="en-US" sz="2800">
                <a:cs typeface="Calibri Light"/>
              </a:rPr>
              <a:t>Evaluate website </a:t>
            </a:r>
            <a:br>
              <a:rPr lang="en-US" sz="2800">
                <a:cs typeface="Calibri Light"/>
              </a:rPr>
            </a:br>
            <a:br>
              <a:rPr lang="en-US" sz="2800">
                <a:cs typeface="Calibri Light"/>
              </a:rPr>
            </a:br>
            <a:endParaRPr lang="en-US" sz="2800" kern="1200">
              <a:latin typeface="+mj-lt"/>
              <a:cs typeface="Calibri Light" panose="020F0302020204030204"/>
            </a:endParaRPr>
          </a:p>
        </p:txBody>
      </p:sp>
      <p:sp>
        <p:nvSpPr>
          <p:cNvPr id="3" name="Text Placeholder 2">
            <a:extLst>
              <a:ext uri="{FF2B5EF4-FFF2-40B4-BE49-F238E27FC236}">
                <a16:creationId xmlns:a16="http://schemas.microsoft.com/office/drawing/2014/main" id="{7B7532FD-6F55-40DE-9364-2F3E20EF116F}"/>
              </a:ext>
            </a:extLst>
          </p:cNvPr>
          <p:cNvSpPr>
            <a:spLocks noGrp="1"/>
          </p:cNvSpPr>
          <p:nvPr>
            <p:ph type="body" idx="1"/>
          </p:nvPr>
        </p:nvSpPr>
        <p:spPr>
          <a:xfrm>
            <a:off x="1331480" y="1234285"/>
            <a:ext cx="5308956" cy="1683292"/>
          </a:xfrm>
        </p:spPr>
        <p:txBody>
          <a:bodyPr vert="horz" lIns="91440" tIns="45720" rIns="91440" bIns="45720" rtlCol="0" anchor="b">
            <a:normAutofit/>
          </a:bodyPr>
          <a:lstStyle/>
          <a:p>
            <a:r>
              <a:rPr lang="en-US" sz="3600">
                <a:solidFill>
                  <a:schemeClr val="tx1"/>
                </a:solidFill>
                <a:cs typeface="Calibri"/>
              </a:rPr>
              <a:t>Integrating tools and Security</a:t>
            </a:r>
            <a:endParaRPr lang="en-US" sz="3600" kern="1200">
              <a:solidFill>
                <a:schemeClr val="tx1"/>
              </a:solidFill>
              <a:latin typeface="+mn-lt"/>
              <a:ea typeface="+mn-ea"/>
              <a:cs typeface="+mn-cs"/>
            </a:endParaRPr>
          </a:p>
        </p:txBody>
      </p:sp>
      <p:sp>
        <p:nvSpPr>
          <p:cNvPr id="6"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4" name="Picture 4" descr="Padlock on computer motherboard">
            <a:extLst>
              <a:ext uri="{FF2B5EF4-FFF2-40B4-BE49-F238E27FC236}">
                <a16:creationId xmlns:a16="http://schemas.microsoft.com/office/drawing/2014/main" id="{50F2D923-D9DE-46A6-8EED-E5C594D29B19}"/>
              </a:ext>
            </a:extLst>
          </p:cNvPr>
          <p:cNvPicPr>
            <a:picLocks noChangeAspect="1"/>
          </p:cNvPicPr>
          <p:nvPr/>
        </p:nvPicPr>
        <p:blipFill rotWithShape="1">
          <a:blip r:embed="rId2"/>
          <a:srcRect l="-189" t="-2828" r="251" b="2733"/>
          <a:stretch/>
        </p:blipFill>
        <p:spPr>
          <a:xfrm>
            <a:off x="5627629" y="2603012"/>
            <a:ext cx="1345876" cy="897117"/>
          </a:xfrm>
          <a:prstGeom prst="rect">
            <a:avLst/>
          </a:prstGeom>
        </p:spPr>
      </p:pic>
      <p:pic>
        <p:nvPicPr>
          <p:cNvPr id="7" name="Picture 8" descr="Icon&#10;&#10;Description automatically generated">
            <a:extLst>
              <a:ext uri="{FF2B5EF4-FFF2-40B4-BE49-F238E27FC236}">
                <a16:creationId xmlns:a16="http://schemas.microsoft.com/office/drawing/2014/main" id="{5AEC1206-F574-466A-881C-4DC659B63363}"/>
              </a:ext>
            </a:extLst>
          </p:cNvPr>
          <p:cNvPicPr>
            <a:picLocks noChangeAspect="1"/>
          </p:cNvPicPr>
          <p:nvPr/>
        </p:nvPicPr>
        <p:blipFill>
          <a:blip r:embed="rId3"/>
          <a:stretch>
            <a:fillRect/>
          </a:stretch>
        </p:blipFill>
        <p:spPr>
          <a:xfrm>
            <a:off x="5524051" y="3680156"/>
            <a:ext cx="1517710" cy="1517710"/>
          </a:xfrm>
          <a:prstGeom prst="rect">
            <a:avLst/>
          </a:prstGeom>
        </p:spPr>
      </p:pic>
    </p:spTree>
    <p:extLst>
      <p:ext uri="{BB962C8B-B14F-4D97-AF65-F5344CB8AC3E}">
        <p14:creationId xmlns:p14="http://schemas.microsoft.com/office/powerpoint/2010/main" val="670540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24"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65078CE-9D8A-FA4C-BC17-CFAA4D8BCC6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kern="1200">
                <a:solidFill>
                  <a:schemeClr val="bg1"/>
                </a:solidFill>
                <a:latin typeface="+mj-lt"/>
                <a:ea typeface="+mj-ea"/>
                <a:cs typeface="+mj-cs"/>
              </a:rPr>
              <a:t>Thank you for listening!</a:t>
            </a:r>
          </a:p>
        </p:txBody>
      </p:sp>
    </p:spTree>
    <p:extLst>
      <p:ext uri="{BB962C8B-B14F-4D97-AF65-F5344CB8AC3E}">
        <p14:creationId xmlns:p14="http://schemas.microsoft.com/office/powerpoint/2010/main" val="26888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Main Features</a:t>
            </a:r>
            <a:endParaRPr lang="en-US">
              <a:solidFill>
                <a:schemeClr val="bg1"/>
              </a:solidFill>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00050" indent="-342900">
              <a:lnSpc>
                <a:spcPct val="90000"/>
              </a:lnSpc>
              <a:spcAft>
                <a:spcPts val="600"/>
              </a:spcAft>
              <a:buFont typeface="Arial"/>
              <a:buChar char="•"/>
            </a:pPr>
            <a:r>
              <a:rPr lang="en-US" sz="2400">
                <a:cs typeface="Calibri"/>
              </a:rPr>
              <a:t>This webapp features an online store for spices</a:t>
            </a:r>
          </a:p>
          <a:p>
            <a:pPr marL="400050" indent="-342900">
              <a:lnSpc>
                <a:spcPct val="90000"/>
              </a:lnSpc>
              <a:spcAft>
                <a:spcPts val="600"/>
              </a:spcAft>
              <a:buFont typeface="Arial"/>
              <a:buChar char="•"/>
            </a:pPr>
            <a:r>
              <a:rPr lang="en-US" sz="2400">
                <a:cs typeface="Calibri"/>
              </a:rPr>
              <a:t>A short-library of recipes</a:t>
            </a:r>
          </a:p>
          <a:p>
            <a:pPr marL="400050" indent="-342900">
              <a:lnSpc>
                <a:spcPct val="90000"/>
              </a:lnSpc>
              <a:spcAft>
                <a:spcPts val="600"/>
              </a:spcAft>
              <a:buFont typeface="Arial"/>
              <a:buChar char="•"/>
            </a:pPr>
            <a:r>
              <a:rPr lang="en-US" sz="2400">
                <a:cs typeface="Calibri"/>
              </a:rPr>
              <a:t>Membership service offering exclusive downloadable recipes and spices at a discounted rate</a:t>
            </a:r>
          </a:p>
          <a:p>
            <a:pPr marL="400050" indent="-342900">
              <a:lnSpc>
                <a:spcPct val="90000"/>
              </a:lnSpc>
              <a:spcAft>
                <a:spcPts val="600"/>
              </a:spcAft>
              <a:buFont typeface="Arial"/>
              <a:buChar char="•"/>
            </a:pPr>
            <a:r>
              <a:rPr lang="en-US" sz="2400">
                <a:cs typeface="Calibri"/>
              </a:rPr>
              <a:t>Easy finance tracking for the administrator using a spreadsheet to track all sales</a:t>
            </a:r>
          </a:p>
        </p:txBody>
      </p:sp>
    </p:spTree>
    <p:extLst>
      <p:ext uri="{BB962C8B-B14F-4D97-AF65-F5344CB8AC3E}">
        <p14:creationId xmlns:p14="http://schemas.microsoft.com/office/powerpoint/2010/main" val="131419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51">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descr="A picture containing text, outdoor, people, gear&#10;&#10;Description automatically generated">
            <a:extLst>
              <a:ext uri="{FF2B5EF4-FFF2-40B4-BE49-F238E27FC236}">
                <a16:creationId xmlns:a16="http://schemas.microsoft.com/office/drawing/2014/main" id="{01C3D4ED-EF46-44CF-ACED-99CA821CE007}"/>
              </a:ext>
            </a:extLst>
          </p:cNvPr>
          <p:cNvPicPr>
            <a:picLocks noChangeAspect="1"/>
          </p:cNvPicPr>
          <p:nvPr/>
        </p:nvPicPr>
        <p:blipFill rotWithShape="1">
          <a:blip r:embed="rId2"/>
          <a:srcRect t="6250"/>
          <a:stretch/>
        </p:blipFill>
        <p:spPr>
          <a:xfrm>
            <a:off x="2" y="10"/>
            <a:ext cx="12191997" cy="6857990"/>
          </a:xfrm>
          <a:prstGeom prst="rect">
            <a:avLst/>
          </a:prstGeom>
        </p:spPr>
      </p:pic>
      <p:sp>
        <p:nvSpPr>
          <p:cNvPr id="54" name="Freeform: Shape 53">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Title 1">
            <a:extLst>
              <a:ext uri="{FF2B5EF4-FFF2-40B4-BE49-F238E27FC236}">
                <a16:creationId xmlns:a16="http://schemas.microsoft.com/office/drawing/2014/main" id="{4D438210-7127-4A2F-B83E-E332F49C3337}"/>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4100" b="1">
                <a:solidFill>
                  <a:schemeClr val="bg1"/>
                </a:solidFill>
              </a:rPr>
              <a:t>Effective Communication as a Team</a:t>
            </a:r>
            <a:endParaRPr lang="en-US" sz="4100">
              <a:solidFill>
                <a:schemeClr val="bg1"/>
              </a:solidFill>
            </a:endParaRPr>
          </a:p>
        </p:txBody>
      </p:sp>
    </p:spTree>
    <p:extLst>
      <p:ext uri="{BB962C8B-B14F-4D97-AF65-F5344CB8AC3E}">
        <p14:creationId xmlns:p14="http://schemas.microsoft.com/office/powerpoint/2010/main" val="144503248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kern="1200">
                <a:solidFill>
                  <a:schemeClr val="bg1"/>
                </a:solidFill>
                <a:latin typeface="+mj-lt"/>
                <a:ea typeface="+mj-ea"/>
                <a:cs typeface="+mj-cs"/>
              </a:rPr>
              <a:t>Methods of Communication</a:t>
            </a: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sz="2400">
                <a:cs typeface="Calibri"/>
              </a:rPr>
              <a:t>Initial email from Hamzah</a:t>
            </a:r>
            <a:endParaRPr lang="en-US" sz="2400"/>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Mixture of discord/teams for messages</a:t>
            </a:r>
            <a:endParaRPr lang="en-US" sz="2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Blend of text chats and calls</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After a few weeks, just teams due to file sharing and simplicity</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Used Github throughout to facilitate task assignment</a:t>
            </a:r>
          </a:p>
        </p:txBody>
      </p:sp>
    </p:spTree>
    <p:extLst>
      <p:ext uri="{BB962C8B-B14F-4D97-AF65-F5344CB8AC3E}">
        <p14:creationId xmlns:p14="http://schemas.microsoft.com/office/powerpoint/2010/main" val="425537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Success of Communication</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5516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a:t>Enabled us to divide tasks equally</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Also allowed us to help one another</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Lost contact with one member, we don't know why, but were able to re-allocate jobs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Met the deadlines for every sprint</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Each member was confident to present their work in the client meetings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55189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51">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engineering drawing&#10;&#10;Description automatically generated">
            <a:extLst>
              <a:ext uri="{FF2B5EF4-FFF2-40B4-BE49-F238E27FC236}">
                <a16:creationId xmlns:a16="http://schemas.microsoft.com/office/drawing/2014/main" id="{46528556-5B3C-4453-8676-D48C3E436916}"/>
              </a:ext>
            </a:extLst>
          </p:cNvPr>
          <p:cNvPicPr>
            <a:picLocks noChangeAspect="1"/>
          </p:cNvPicPr>
          <p:nvPr/>
        </p:nvPicPr>
        <p:blipFill>
          <a:blip r:embed="rId2"/>
          <a:stretch>
            <a:fillRect/>
          </a:stretch>
        </p:blipFill>
        <p:spPr>
          <a:xfrm>
            <a:off x="-47833" y="-1601"/>
            <a:ext cx="12332162" cy="6916821"/>
          </a:xfrm>
          <a:prstGeom prst="rect">
            <a:avLst/>
          </a:prstGeom>
        </p:spPr>
      </p:pic>
      <p:sp>
        <p:nvSpPr>
          <p:cNvPr id="54" name="Freeform: Shape 53">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Title 1">
            <a:extLst>
              <a:ext uri="{FF2B5EF4-FFF2-40B4-BE49-F238E27FC236}">
                <a16:creationId xmlns:a16="http://schemas.microsoft.com/office/drawing/2014/main" id="{4D438210-7127-4A2F-B83E-E332F49C3337}"/>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sz="4100" b="1">
                <a:solidFill>
                  <a:schemeClr val="bg1"/>
                </a:solidFill>
                <a:cs typeface="Calibri Light"/>
              </a:rPr>
              <a:t>The Software Architecture of the Project</a:t>
            </a:r>
          </a:p>
        </p:txBody>
      </p:sp>
    </p:spTree>
    <p:extLst>
      <p:ext uri="{BB962C8B-B14F-4D97-AF65-F5344CB8AC3E}">
        <p14:creationId xmlns:p14="http://schemas.microsoft.com/office/powerpoint/2010/main" val="189370255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Development View of the Software</a:t>
            </a:r>
            <a:endParaRPr lang="en-US" sz="4100" kern="1200">
              <a:solidFill>
                <a:schemeClr val="bg1"/>
              </a:solidFill>
              <a:latin typeface="+mj-lt"/>
              <a:cs typeface="Calibri Light"/>
            </a:endParaRPr>
          </a:p>
        </p:txBody>
      </p:sp>
      <p:sp>
        <p:nvSpPr>
          <p:cNvPr id="17" name="TextBox 16">
            <a:extLst>
              <a:ext uri="{FF2B5EF4-FFF2-40B4-BE49-F238E27FC236}">
                <a16:creationId xmlns:a16="http://schemas.microsoft.com/office/drawing/2014/main" id="{BC482BA6-B7AF-49CA-AD18-2724EF97C0B9}"/>
              </a:ext>
            </a:extLst>
          </p:cNvPr>
          <p:cNvSpPr txBox="1"/>
          <p:nvPr/>
        </p:nvSpPr>
        <p:spPr>
          <a:xfrm>
            <a:off x="5573864" y="1166933"/>
            <a:ext cx="5716988"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marL="285750" indent="-228600">
              <a:lnSpc>
                <a:spcPct val="90000"/>
              </a:lnSpc>
              <a:spcAft>
                <a:spcPts val="600"/>
              </a:spcAft>
              <a:buFont typeface="Arial" panose="020B0604020202020204" pitchFamily="34" charset="0"/>
              <a:buChar char="•"/>
            </a:pPr>
            <a:r>
              <a:rPr lang="en-US" sz="2400">
                <a:cs typeface="Calibri"/>
              </a:rPr>
              <a:t>Java was the programming language used</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cs typeface="Calibri"/>
              </a:rPr>
              <a:t>Webpages were designed with HTML with inbuilt CSS and JavaScript</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Spring Framework was used to handle the projects code, as it makes it easy to combine front-end and back-end development</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cs typeface="Calibri"/>
              </a:rPr>
              <a:t>Gradle was used to manage dependencies, so it was easy to implement security and database features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In Scrum anyone can take a task they see fit, however there was a clear split of members working on either the front-end (HTML, CSS) and back-end (databases, security).</a:t>
            </a:r>
          </a:p>
        </p:txBody>
      </p:sp>
    </p:spTree>
    <p:extLst>
      <p:ext uri="{BB962C8B-B14F-4D97-AF65-F5344CB8AC3E}">
        <p14:creationId xmlns:p14="http://schemas.microsoft.com/office/powerpoint/2010/main" val="2235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4F02EA47-8473-4E6C-A01A-7DA90AFB254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100">
                <a:solidFill>
                  <a:schemeClr val="bg1"/>
                </a:solidFill>
                <a:cs typeface="Calibri Light"/>
              </a:rPr>
              <a:t>Physical View of the Software Architecture</a:t>
            </a:r>
            <a:endParaRPr lang="en-US" sz="41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B6789C9B-6D49-4F02-AE68-F1D91A5A0DC8}"/>
              </a:ext>
            </a:extLst>
          </p:cNvPr>
          <p:cNvSpPr/>
          <p:nvPr/>
        </p:nvSpPr>
        <p:spPr>
          <a:xfrm>
            <a:off x="4847251" y="200164"/>
            <a:ext cx="7230656" cy="5161575"/>
          </a:xfrm>
          <a:prstGeom prst="rect">
            <a:avLst/>
          </a:prstGeom>
          <a:solidFill>
            <a:schemeClr val="accent1">
              <a:lumMod val="5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23CF2B81-8382-4811-980B-0E2E86357E69}"/>
              </a:ext>
            </a:extLst>
          </p:cNvPr>
          <p:cNvSpPr/>
          <p:nvPr/>
        </p:nvSpPr>
        <p:spPr>
          <a:xfrm>
            <a:off x="5093719" y="3305522"/>
            <a:ext cx="2758774"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View</a:t>
            </a:r>
            <a:endParaRPr lang="en-GB"/>
          </a:p>
          <a:p>
            <a:pPr algn="ctr"/>
            <a:endParaRPr lang="en-GB">
              <a:cs typeface="Calibri"/>
            </a:endParaRPr>
          </a:p>
          <a:p>
            <a:pPr algn="ctr"/>
            <a:r>
              <a:rPr lang="en-GB" err="1">
                <a:cs typeface="Calibri"/>
              </a:rPr>
              <a:t>src</a:t>
            </a:r>
            <a:r>
              <a:rPr lang="en-GB">
                <a:cs typeface="Calibri"/>
              </a:rPr>
              <a:t>/main/webapp/WEB-INF/views</a:t>
            </a:r>
          </a:p>
          <a:p>
            <a:pPr algn="ctr"/>
            <a:r>
              <a:rPr lang="en-GB">
                <a:cs typeface="Calibri"/>
              </a:rPr>
              <a:t>+ </a:t>
            </a:r>
            <a:r>
              <a:rPr lang="en-GB" err="1">
                <a:cs typeface="Calibri"/>
              </a:rPr>
              <a:t>src</a:t>
            </a:r>
            <a:r>
              <a:rPr lang="en-GB">
                <a:cs typeface="Calibri"/>
              </a:rPr>
              <a:t>/main/resources/static</a:t>
            </a:r>
          </a:p>
        </p:txBody>
      </p:sp>
      <p:sp>
        <p:nvSpPr>
          <p:cNvPr id="10" name="Rectangle: Rounded Corners 9">
            <a:extLst>
              <a:ext uri="{FF2B5EF4-FFF2-40B4-BE49-F238E27FC236}">
                <a16:creationId xmlns:a16="http://schemas.microsoft.com/office/drawing/2014/main" id="{5CFE6E6D-2840-4B07-9AC1-7659C4F619F4}"/>
              </a:ext>
            </a:extLst>
          </p:cNvPr>
          <p:cNvSpPr/>
          <p:nvPr/>
        </p:nvSpPr>
        <p:spPr>
          <a:xfrm>
            <a:off x="7301850" y="863784"/>
            <a:ext cx="2491796"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Controller</a:t>
            </a:r>
            <a:endParaRPr lang="en-GB"/>
          </a:p>
          <a:p>
            <a:pPr algn="ctr"/>
            <a:endParaRPr lang="en-GB">
              <a:cs typeface="Calibri"/>
            </a:endParaRPr>
          </a:p>
          <a:p>
            <a:pPr algn="ctr"/>
            <a:r>
              <a:rPr lang="en-GB">
                <a:cs typeface="Calibri"/>
              </a:rPr>
              <a:t>scrum15/com/controller</a:t>
            </a:r>
          </a:p>
          <a:p>
            <a:pPr algn="ctr"/>
            <a:r>
              <a:rPr lang="en-GB">
                <a:cs typeface="Calibri"/>
              </a:rPr>
              <a:t>(includes validators)</a:t>
            </a:r>
          </a:p>
        </p:txBody>
      </p:sp>
      <p:sp>
        <p:nvSpPr>
          <p:cNvPr id="11" name="Rectangle: Rounded Corners 10">
            <a:extLst>
              <a:ext uri="{FF2B5EF4-FFF2-40B4-BE49-F238E27FC236}">
                <a16:creationId xmlns:a16="http://schemas.microsoft.com/office/drawing/2014/main" id="{DCE5F02B-3B1F-4013-8815-9121D0ADD97D}"/>
              </a:ext>
            </a:extLst>
          </p:cNvPr>
          <p:cNvSpPr/>
          <p:nvPr/>
        </p:nvSpPr>
        <p:spPr>
          <a:xfrm>
            <a:off x="9420988" y="3305521"/>
            <a:ext cx="2525168" cy="182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a:cs typeface="Calibri"/>
              </a:rPr>
              <a:t>Model</a:t>
            </a:r>
            <a:endParaRPr lang="en-GB"/>
          </a:p>
          <a:p>
            <a:pPr algn="ctr"/>
            <a:endParaRPr lang="en-GB">
              <a:cs typeface="Calibri"/>
            </a:endParaRPr>
          </a:p>
          <a:p>
            <a:pPr algn="ctr"/>
            <a:r>
              <a:rPr lang="en-GB">
                <a:cs typeface="Calibri"/>
              </a:rPr>
              <a:t>scrum15/com/model</a:t>
            </a:r>
          </a:p>
          <a:p>
            <a:pPr algn="ctr"/>
            <a:r>
              <a:rPr lang="en-GB">
                <a:cs typeface="Calibri"/>
              </a:rPr>
              <a:t>+ scrum15/com/repo</a:t>
            </a:r>
          </a:p>
          <a:p>
            <a:pPr algn="ctr"/>
            <a:r>
              <a:rPr lang="en-GB">
                <a:cs typeface="Calibri"/>
              </a:rPr>
              <a:t>+ scrum15/com/service</a:t>
            </a:r>
          </a:p>
        </p:txBody>
      </p:sp>
      <p:sp>
        <p:nvSpPr>
          <p:cNvPr id="4" name="TextBox 3">
            <a:extLst>
              <a:ext uri="{FF2B5EF4-FFF2-40B4-BE49-F238E27FC236}">
                <a16:creationId xmlns:a16="http://schemas.microsoft.com/office/drawing/2014/main" id="{491BD360-1580-448D-971B-3983B2F2A08C}"/>
              </a:ext>
            </a:extLst>
          </p:cNvPr>
          <p:cNvSpPr txBox="1"/>
          <p:nvPr/>
        </p:nvSpPr>
        <p:spPr>
          <a:xfrm>
            <a:off x="8931391" y="371405"/>
            <a:ext cx="15640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cs typeface="Calibri"/>
              </a:rPr>
              <a:t>SecurityConfig</a:t>
            </a:r>
          </a:p>
        </p:txBody>
      </p:sp>
      <p:sp>
        <p:nvSpPr>
          <p:cNvPr id="6" name="TextBox 5">
            <a:extLst>
              <a:ext uri="{FF2B5EF4-FFF2-40B4-BE49-F238E27FC236}">
                <a16:creationId xmlns:a16="http://schemas.microsoft.com/office/drawing/2014/main" id="{FF3514B2-8E7F-4174-9294-F69FF4EE7F57}"/>
              </a:ext>
            </a:extLst>
          </p:cNvPr>
          <p:cNvSpPr txBox="1"/>
          <p:nvPr/>
        </p:nvSpPr>
        <p:spPr>
          <a:xfrm>
            <a:off x="5714792" y="3641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rPr>
              <a:t>Scrum15SpringApplication</a:t>
            </a:r>
            <a:endParaRPr lang="en-US">
              <a:solidFill>
                <a:schemeClr val="bg1"/>
              </a:solidFill>
              <a:cs typeface="Calibri"/>
            </a:endParaRPr>
          </a:p>
        </p:txBody>
      </p:sp>
      <p:cxnSp>
        <p:nvCxnSpPr>
          <p:cNvPr id="8" name="Straight Arrow Connector 7">
            <a:extLst>
              <a:ext uri="{FF2B5EF4-FFF2-40B4-BE49-F238E27FC236}">
                <a16:creationId xmlns:a16="http://schemas.microsoft.com/office/drawing/2014/main" id="{CC2A6F9F-24C8-4EC4-B5E3-B246EC16E174}"/>
              </a:ext>
            </a:extLst>
          </p:cNvPr>
          <p:cNvCxnSpPr/>
          <p:nvPr/>
        </p:nvCxnSpPr>
        <p:spPr>
          <a:xfrm flipV="1">
            <a:off x="6091760" y="1736123"/>
            <a:ext cx="1203626" cy="8900"/>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28C9F79E-458D-4A6D-81F9-1A03C255418B}"/>
              </a:ext>
            </a:extLst>
          </p:cNvPr>
          <p:cNvCxnSpPr/>
          <p:nvPr/>
        </p:nvCxnSpPr>
        <p:spPr>
          <a:xfrm>
            <a:off x="6112268" y="1748846"/>
            <a:ext cx="5562" cy="1551810"/>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A02CDB-E7E3-4401-A244-182CF7B25060}"/>
              </a:ext>
            </a:extLst>
          </p:cNvPr>
          <p:cNvCxnSpPr>
            <a:cxnSpLocks/>
          </p:cNvCxnSpPr>
          <p:nvPr/>
        </p:nvCxnSpPr>
        <p:spPr>
          <a:xfrm>
            <a:off x="11186592" y="1745023"/>
            <a:ext cx="7787" cy="1559596"/>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BE5EBE9B-F270-458B-8CD0-9C32E0AA36FB}"/>
              </a:ext>
            </a:extLst>
          </p:cNvPr>
          <p:cNvCxnSpPr>
            <a:cxnSpLocks/>
          </p:cNvCxnSpPr>
          <p:nvPr/>
        </p:nvCxnSpPr>
        <p:spPr>
          <a:xfrm>
            <a:off x="9788780" y="1737722"/>
            <a:ext cx="1407196" cy="11124"/>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4A564D-03A4-4256-825C-0D09C548B443}"/>
              </a:ext>
            </a:extLst>
          </p:cNvPr>
          <p:cNvCxnSpPr>
            <a:cxnSpLocks/>
          </p:cNvCxnSpPr>
          <p:nvPr/>
        </p:nvCxnSpPr>
        <p:spPr>
          <a:xfrm>
            <a:off x="7854928" y="4542730"/>
            <a:ext cx="1576283" cy="2224"/>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6F3A1004-DBAE-4635-933E-206B56232D8D}"/>
              </a:ext>
            </a:extLst>
          </p:cNvPr>
          <p:cNvCxnSpPr>
            <a:cxnSpLocks/>
          </p:cNvCxnSpPr>
          <p:nvPr/>
        </p:nvCxnSpPr>
        <p:spPr>
          <a:xfrm flipH="1">
            <a:off x="7851591" y="3953154"/>
            <a:ext cx="1544023" cy="2224"/>
          </a:xfrm>
          <a:prstGeom prst="straightConnector1">
            <a:avLst/>
          </a:prstGeom>
          <a:ln w="28575">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EC539182-F2B7-40F7-AF4A-185E068C4BCD}"/>
              </a:ext>
            </a:extLst>
          </p:cNvPr>
          <p:cNvCxnSpPr>
            <a:cxnSpLocks/>
          </p:cNvCxnSpPr>
          <p:nvPr/>
        </p:nvCxnSpPr>
        <p:spPr>
          <a:xfrm flipH="1" flipV="1">
            <a:off x="6449955" y="5128968"/>
            <a:ext cx="8899" cy="620725"/>
          </a:xfrm>
          <a:prstGeom prst="straightConnector1">
            <a:avLst/>
          </a:prstGeom>
          <a:ln w="28575">
            <a:solidFill>
              <a:srgbClr val="00B0F0"/>
            </a:solidFill>
            <a:tailEnd type="triangle"/>
          </a:ln>
        </p:spPr>
        <p:style>
          <a:lnRef idx="1">
            <a:schemeClr val="accent3"/>
          </a:lnRef>
          <a:fillRef idx="0">
            <a:schemeClr val="accent3"/>
          </a:fillRef>
          <a:effectRef idx="0">
            <a:schemeClr val="accent3"/>
          </a:effectRef>
          <a:fontRef idx="minor">
            <a:schemeClr val="tx1"/>
          </a:fontRef>
        </p:style>
      </p:cxnSp>
      <p:sp>
        <p:nvSpPr>
          <p:cNvPr id="24" name="TextBox 23">
            <a:extLst>
              <a:ext uri="{FF2B5EF4-FFF2-40B4-BE49-F238E27FC236}">
                <a16:creationId xmlns:a16="http://schemas.microsoft.com/office/drawing/2014/main" id="{682256E7-157E-4475-92BF-15ECA31A246D}"/>
              </a:ext>
            </a:extLst>
          </p:cNvPr>
          <p:cNvSpPr txBox="1"/>
          <p:nvPr/>
        </p:nvSpPr>
        <p:spPr>
          <a:xfrm>
            <a:off x="5147463" y="57259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User interacts with View from browser (currently on localhost:8443)</a:t>
            </a:r>
          </a:p>
        </p:txBody>
      </p:sp>
      <p:sp>
        <p:nvSpPr>
          <p:cNvPr id="25" name="TextBox 24">
            <a:extLst>
              <a:ext uri="{FF2B5EF4-FFF2-40B4-BE49-F238E27FC236}">
                <a16:creationId xmlns:a16="http://schemas.microsoft.com/office/drawing/2014/main" id="{23F67D9F-555A-40B3-B70E-CF79B72B48B7}"/>
              </a:ext>
            </a:extLst>
          </p:cNvPr>
          <p:cNvSpPr txBox="1"/>
          <p:nvPr/>
        </p:nvSpPr>
        <p:spPr>
          <a:xfrm>
            <a:off x="5025098" y="970367"/>
            <a:ext cx="21647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View alerts controller of event e.g. Registering new user</a:t>
            </a:r>
            <a:endParaRPr lang="en-GB" sz="1400">
              <a:solidFill>
                <a:schemeClr val="bg1"/>
              </a:solidFill>
              <a:cs typeface="Calibri"/>
            </a:endParaRPr>
          </a:p>
        </p:txBody>
      </p:sp>
      <p:sp>
        <p:nvSpPr>
          <p:cNvPr id="26" name="TextBox 25">
            <a:extLst>
              <a:ext uri="{FF2B5EF4-FFF2-40B4-BE49-F238E27FC236}">
                <a16:creationId xmlns:a16="http://schemas.microsoft.com/office/drawing/2014/main" id="{04F79D94-4EBE-43CF-A833-ED237112D7E0}"/>
              </a:ext>
            </a:extLst>
          </p:cNvPr>
          <p:cNvSpPr txBox="1"/>
          <p:nvPr/>
        </p:nvSpPr>
        <p:spPr>
          <a:xfrm>
            <a:off x="10036500" y="792381"/>
            <a:ext cx="190333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Controller updates the model e.g. adds new user to repo, added to database</a:t>
            </a:r>
            <a:endParaRPr lang="en-US">
              <a:solidFill>
                <a:schemeClr val="bg1"/>
              </a:solidFill>
            </a:endParaRPr>
          </a:p>
        </p:txBody>
      </p:sp>
      <p:sp>
        <p:nvSpPr>
          <p:cNvPr id="27" name="TextBox 26">
            <a:extLst>
              <a:ext uri="{FF2B5EF4-FFF2-40B4-BE49-F238E27FC236}">
                <a16:creationId xmlns:a16="http://schemas.microsoft.com/office/drawing/2014/main" id="{AC675997-4BDA-4DDE-A66E-3E930FC963B5}"/>
              </a:ext>
            </a:extLst>
          </p:cNvPr>
          <p:cNvSpPr txBox="1"/>
          <p:nvPr/>
        </p:nvSpPr>
        <p:spPr>
          <a:xfrm>
            <a:off x="7895113" y="2894833"/>
            <a:ext cx="17253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Model alerts view that it has been changed e.g. ask user to login</a:t>
            </a:r>
            <a:endParaRPr lang="en-GB" sz="1400">
              <a:solidFill>
                <a:schemeClr val="bg1"/>
              </a:solidFill>
              <a:cs typeface="Calibri"/>
            </a:endParaRPr>
          </a:p>
        </p:txBody>
      </p:sp>
      <p:sp>
        <p:nvSpPr>
          <p:cNvPr id="28" name="TextBox 27">
            <a:extLst>
              <a:ext uri="{FF2B5EF4-FFF2-40B4-BE49-F238E27FC236}">
                <a16:creationId xmlns:a16="http://schemas.microsoft.com/office/drawing/2014/main" id="{5DC20EDF-F6F1-40AD-8190-C78D994DEB6C}"/>
              </a:ext>
            </a:extLst>
          </p:cNvPr>
          <p:cNvSpPr txBox="1"/>
          <p:nvPr/>
        </p:nvSpPr>
        <p:spPr>
          <a:xfrm>
            <a:off x="7850617" y="4591256"/>
            <a:ext cx="1525114" cy="534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solidFill>
                  <a:schemeClr val="bg1"/>
                </a:solidFill>
              </a:rPr>
              <a:t>View updates using model itself</a:t>
            </a:r>
            <a:endParaRPr lang="en-US">
              <a:solidFill>
                <a:schemeClr val="bg1"/>
              </a:solidFill>
            </a:endParaRPr>
          </a:p>
        </p:txBody>
      </p:sp>
      <p:sp>
        <p:nvSpPr>
          <p:cNvPr id="29" name="TextBox 28">
            <a:extLst>
              <a:ext uri="{FF2B5EF4-FFF2-40B4-BE49-F238E27FC236}">
                <a16:creationId xmlns:a16="http://schemas.microsoft.com/office/drawing/2014/main" id="{CA65AE97-2F21-4F91-84CC-A5341D97FBBD}"/>
              </a:ext>
            </a:extLst>
          </p:cNvPr>
          <p:cNvSpPr txBox="1"/>
          <p:nvPr/>
        </p:nvSpPr>
        <p:spPr>
          <a:xfrm>
            <a:off x="9791770" y="5364382"/>
            <a:ext cx="23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cs typeface="Calibri"/>
              </a:rPr>
              <a:t>(Java/scrum15 inside spring)</a:t>
            </a:r>
          </a:p>
        </p:txBody>
      </p:sp>
    </p:spTree>
    <p:extLst>
      <p:ext uri="{BB962C8B-B14F-4D97-AF65-F5344CB8AC3E}">
        <p14:creationId xmlns:p14="http://schemas.microsoft.com/office/powerpoint/2010/main" val="841427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Words>
  <Application>Microsoft Office PowerPoint</Application>
  <PresentationFormat>Widescreen</PresentationFormat>
  <Paragraphs>113</Paragraphs>
  <Slides>22</Slides>
  <Notes>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Welcome to our presentation!</vt:lpstr>
      <vt:lpstr>Project Overview</vt:lpstr>
      <vt:lpstr>Main Features</vt:lpstr>
      <vt:lpstr>Effective Communication as a Team</vt:lpstr>
      <vt:lpstr>Methods of Communication</vt:lpstr>
      <vt:lpstr>Success of Communication</vt:lpstr>
      <vt:lpstr>The Software Architecture of the Project</vt:lpstr>
      <vt:lpstr>Development View of the Software</vt:lpstr>
      <vt:lpstr>Physical View of the Software Architecture</vt:lpstr>
      <vt:lpstr>Process View of the Software</vt:lpstr>
      <vt:lpstr>Demonstration of ordering spices from the website</vt:lpstr>
      <vt:lpstr>Step 1:  Choose a desired spice</vt:lpstr>
      <vt:lpstr>Step 2:  Add spice to the basket</vt:lpstr>
      <vt:lpstr>Step 3:  Confirm the correct spice(s) is in the basket</vt:lpstr>
      <vt:lpstr>Step 4:  Enter customer details</vt:lpstr>
      <vt:lpstr>Step 5: Confirmation screen will appear</vt:lpstr>
      <vt:lpstr>Step 6:  Order confirmation email sent to user</vt:lpstr>
      <vt:lpstr>PowerPoint Presentation</vt:lpstr>
      <vt:lpstr>Future plans</vt:lpstr>
      <vt:lpstr>Features</vt:lpstr>
      <vt:lpstr>- CMS  Security plugins  - SEO Evaluate website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15 presentation</dc:title>
  <dc:creator>Elliott, Matthew</dc:creator>
  <cp:lastModifiedBy>Elliott, Matthew</cp:lastModifiedBy>
  <cp:revision>2</cp:revision>
  <dcterms:created xsi:type="dcterms:W3CDTF">2021-04-30T15:14:25Z</dcterms:created>
  <dcterms:modified xsi:type="dcterms:W3CDTF">2021-05-04T09:36:16Z</dcterms:modified>
</cp:coreProperties>
</file>